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84"/>
  </p:notesMasterIdLst>
  <p:handoutMasterIdLst>
    <p:handoutMasterId r:id="rId85"/>
  </p:handoutMasterIdLst>
  <p:sldIdLst>
    <p:sldId id="1834" r:id="rId2"/>
    <p:sldId id="367" r:id="rId3"/>
    <p:sldId id="368" r:id="rId4"/>
    <p:sldId id="1854" r:id="rId5"/>
    <p:sldId id="370" r:id="rId6"/>
    <p:sldId id="1855" r:id="rId7"/>
    <p:sldId id="1857" r:id="rId8"/>
    <p:sldId id="1858" r:id="rId9"/>
    <p:sldId id="1859" r:id="rId10"/>
    <p:sldId id="1860" r:id="rId11"/>
    <p:sldId id="1863" r:id="rId12"/>
    <p:sldId id="371" r:id="rId13"/>
    <p:sldId id="1864" r:id="rId14"/>
    <p:sldId id="1865" r:id="rId15"/>
    <p:sldId id="1868" r:id="rId16"/>
    <p:sldId id="1869" r:id="rId17"/>
    <p:sldId id="1871" r:id="rId18"/>
    <p:sldId id="1913" r:id="rId19"/>
    <p:sldId id="1915" r:id="rId20"/>
    <p:sldId id="1874" r:id="rId21"/>
    <p:sldId id="1875" r:id="rId22"/>
    <p:sldId id="1876" r:id="rId23"/>
    <p:sldId id="1877" r:id="rId24"/>
    <p:sldId id="1916" r:id="rId25"/>
    <p:sldId id="1878" r:id="rId26"/>
    <p:sldId id="269" r:id="rId27"/>
    <p:sldId id="1866" r:id="rId28"/>
    <p:sldId id="1867" r:id="rId29"/>
    <p:sldId id="1880" r:id="rId30"/>
    <p:sldId id="388" r:id="rId31"/>
    <p:sldId id="399" r:id="rId32"/>
    <p:sldId id="1882" r:id="rId33"/>
    <p:sldId id="386" r:id="rId34"/>
    <p:sldId id="1883" r:id="rId35"/>
    <p:sldId id="1918" r:id="rId36"/>
    <p:sldId id="1920" r:id="rId37"/>
    <p:sldId id="1885" r:id="rId38"/>
    <p:sldId id="406" r:id="rId39"/>
    <p:sldId id="1886" r:id="rId40"/>
    <p:sldId id="1891" r:id="rId41"/>
    <p:sldId id="1892" r:id="rId42"/>
    <p:sldId id="1879" r:id="rId43"/>
    <p:sldId id="1887" r:id="rId44"/>
    <p:sldId id="1837" r:id="rId45"/>
    <p:sldId id="1838" r:id="rId46"/>
    <p:sldId id="1839" r:id="rId47"/>
    <p:sldId id="1840" r:id="rId48"/>
    <p:sldId id="1921" r:id="rId49"/>
    <p:sldId id="1845" r:id="rId50"/>
    <p:sldId id="1779" r:id="rId51"/>
    <p:sldId id="1841" r:id="rId52"/>
    <p:sldId id="1846" r:id="rId53"/>
    <p:sldId id="1911" r:id="rId54"/>
    <p:sldId id="1847" r:id="rId55"/>
    <p:sldId id="1912" r:id="rId56"/>
    <p:sldId id="1888" r:id="rId57"/>
    <p:sldId id="1889" r:id="rId58"/>
    <p:sldId id="414" r:id="rId59"/>
    <p:sldId id="396" r:id="rId60"/>
    <p:sldId id="397" r:id="rId61"/>
    <p:sldId id="886" r:id="rId62"/>
    <p:sldId id="1896" r:id="rId63"/>
    <p:sldId id="1897" r:id="rId64"/>
    <p:sldId id="1898" r:id="rId65"/>
    <p:sldId id="1893" r:id="rId66"/>
    <p:sldId id="415" r:id="rId67"/>
    <p:sldId id="1899" r:id="rId68"/>
    <p:sldId id="418" r:id="rId69"/>
    <p:sldId id="1900" r:id="rId70"/>
    <p:sldId id="1901" r:id="rId71"/>
    <p:sldId id="420" r:id="rId72"/>
    <p:sldId id="1905" r:id="rId73"/>
    <p:sldId id="1902" r:id="rId74"/>
    <p:sldId id="422" r:id="rId75"/>
    <p:sldId id="421" r:id="rId76"/>
    <p:sldId id="1906" r:id="rId77"/>
    <p:sldId id="424" r:id="rId78"/>
    <p:sldId id="1908" r:id="rId79"/>
    <p:sldId id="423" r:id="rId80"/>
    <p:sldId id="1923" r:id="rId81"/>
    <p:sldId id="1778" r:id="rId82"/>
    <p:sldId id="1894" r:id="rId83"/>
  </p:sldIdLst>
  <p:sldSz cx="9144000" cy="5143500" type="screen16x9"/>
  <p:notesSz cx="7315200" cy="96012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53" autoAdjust="0"/>
    <p:restoredTop sz="42536" autoAdjust="0"/>
  </p:normalViewPr>
  <p:slideViewPr>
    <p:cSldViewPr>
      <p:cViewPr varScale="1">
        <p:scale>
          <a:sx n="55" d="100"/>
          <a:sy n="55" d="100"/>
        </p:scale>
        <p:origin x="1992" y="184"/>
      </p:cViewPr>
      <p:guideLst>
        <p:guide orient="horz" pos="1620"/>
        <p:guide pos="2880"/>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3/16/22</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3/16/22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2375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the basic neural computing unit that underlies modern neural networks.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663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 power of neural networks comes from combining these units into larger networks.  One of the most clever demonstrations of the need for multi-layer networks was the early proof by Minsky and </a:t>
            </a:r>
            <a:r>
              <a:rPr lang="en-US" sz="1200" kern="1200" dirty="0" err="1">
                <a:solidFill>
                  <a:schemeClr val="tx1"/>
                </a:solidFill>
                <a:effectLst/>
                <a:latin typeface="+mn-lt"/>
                <a:ea typeface="+mn-ea"/>
                <a:cs typeface="+mn-cs"/>
              </a:rPr>
              <a:t>Papert</a:t>
            </a:r>
            <a:r>
              <a:rPr lang="en-US" sz="1200" kern="1200" dirty="0">
                <a:solidFill>
                  <a:schemeClr val="tx1"/>
                </a:solidFill>
                <a:effectLst/>
                <a:latin typeface="+mn-lt"/>
                <a:ea typeface="+mn-ea"/>
                <a:cs typeface="+mn-cs"/>
              </a:rPr>
              <a:t> (1969) that a single neural unit cannot compute some very simple functions of its input. </a:t>
            </a: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699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the task of computing elementary logical functions of two inputs, like AND, OR, and XOR. As a reminder, here are the truth tables for those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55994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example was first shown for the </a:t>
            </a:r>
            <a:r>
              <a:rPr lang="en-US" sz="1200" b="0" kern="1200" dirty="0">
                <a:solidFill>
                  <a:schemeClr val="tx1"/>
                </a:solidFill>
                <a:effectLst/>
                <a:latin typeface="+mn-lt"/>
                <a:ea typeface="+mn-ea"/>
                <a:cs typeface="+mn-cs"/>
              </a:rPr>
              <a:t>perceptron</a:t>
            </a:r>
            <a:r>
              <a:rPr lang="en-US" sz="1200" kern="1200" dirty="0">
                <a:solidFill>
                  <a:schemeClr val="tx1"/>
                </a:solidFill>
                <a:effectLst/>
                <a:latin typeface="+mn-lt"/>
                <a:ea typeface="+mn-ea"/>
                <a:cs typeface="+mn-cs"/>
              </a:rPr>
              <a:t>, which is a very simple neural unit that has a binary output and does </a:t>
            </a:r>
            <a:r>
              <a:rPr lang="en-US" sz="1200" b="0"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have a non-linear activation function.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of a perceptron is 0 or 1, and is computed as follows (using the same weight </a:t>
            </a:r>
            <a:endParaRPr lang="en-US" dirty="0"/>
          </a:p>
          <a:p>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bias </a:t>
            </a:r>
            <a:r>
              <a:rPr lang="en-US" sz="1200" i="1" kern="1200" dirty="0">
                <a:solidFill>
                  <a:schemeClr val="tx1"/>
                </a:solidFill>
                <a:effectLst/>
                <a:latin typeface="+mn-lt"/>
                <a:ea typeface="+mn-ea"/>
                <a:cs typeface="+mn-cs"/>
              </a:rPr>
              <a:t>b </a:t>
            </a:r>
            <a:r>
              <a:rPr lang="en-US" sz="1200" i="0" kern="1200" dirty="0">
                <a:solidFill>
                  <a:schemeClr val="tx1"/>
                </a:solidFill>
                <a:effectLst/>
                <a:latin typeface="+mn-lt"/>
                <a:ea typeface="+mn-ea"/>
                <a:cs typeface="+mn-cs"/>
              </a:rPr>
              <a:t>we've seen already</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454164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very easy to build a perceptron that can compute the logical AND and OR functions of its binary inputs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logical AND,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and logical OR,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98666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what happens with values 1 and 0:</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757729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OR?  Let's see 0 and 1?</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79701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Crucially, the perceptron is a </a:t>
            </a:r>
            <a:r>
              <a:rPr lang="en-US" sz="1200" b="1" kern="1200" dirty="0">
                <a:solidFill>
                  <a:schemeClr val="tx1"/>
                </a:solidFill>
                <a:effectLst/>
                <a:latin typeface="+mn-lt"/>
                <a:ea typeface="+mn-ea"/>
                <a:cs typeface="+mn-cs"/>
              </a:rPr>
              <a:t>linear</a:t>
            </a:r>
            <a:r>
              <a:rPr lang="en-US" sz="1200" kern="1200" dirty="0">
                <a:solidFill>
                  <a:schemeClr val="tx1"/>
                </a:solidFill>
                <a:effectLst/>
                <a:latin typeface="+mn-lt"/>
                <a:ea typeface="+mn-ea"/>
                <a:cs typeface="+mn-cs"/>
              </a:rPr>
              <a:t> classifier. For a two-dimensional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the perception equation,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is the equation of a line. (We can see this by putting it in the standard linear format: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line acts as a decision boundary in two-dimensional space in which the output 0 is assigned to all inputs lying on one side of the line, and the output 1 to all input points lying on the other side of the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had more than 2 inputs, the decision boundary becomes a hyperplane instead of a line, but the idea is the same, separating the space into two categories.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866949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figures shows the possible logical inputs (00, 01, 10, and 11) and the line drawn by one possible set of parameters for an AND and an OR classifier. Notice that there is simply no way to draw a line that separates the positive cases of XOR (01 and 10) from the negative cases (00 and 11).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say that XOR is not </a:t>
            </a:r>
            <a:r>
              <a:rPr lang="en-US" sz="1200" b="1" kern="1200" dirty="0">
                <a:solidFill>
                  <a:schemeClr val="tx1"/>
                </a:solidFill>
                <a:effectLst/>
                <a:latin typeface="+mn-lt"/>
                <a:ea typeface="+mn-ea"/>
                <a:cs typeface="+mn-cs"/>
              </a:rPr>
              <a:t>a linearly separable</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function. Of course we could draw a boundary with a curve, or some other function, but not a single line.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87950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see an example of how to compute XOR using two layers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-based units.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middle layer (called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has two units, and the output layer (called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has one unit.  These weights and biases will computes XOR.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input x = [0, 0] ]. If we multiply each input value by the appropriate weight, sum, and then add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we get the vector [0 -1]  apply the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and we get [0 0], and the final value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324942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418504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Work through the computation of the remaining 3 possible input pairs to see that the resulting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values are 1 for the inputs [0 1] and [1 0] and 0 for [0 0] and [1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353222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also instructive to look at the intermediate results, the outputs of the two hidden nodes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values of the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layer for all 4 inputs. Notice that hidden representations of the two input points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[0 1] and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[1 0] (the two cases with XOR output = 1) are merged to the single point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 [1 0]. The merger makes it easy to linearly separate the positive and negative cases of XOR. In other words, we can view the hidden layer of the network </a:t>
            </a:r>
            <a:r>
              <a:rPr lang="en-US" sz="1200" b="1" kern="1200" dirty="0">
                <a:solidFill>
                  <a:schemeClr val="tx1"/>
                </a:solidFill>
                <a:effectLst/>
                <a:latin typeface="+mn-lt"/>
                <a:ea typeface="+mn-ea"/>
                <a:cs typeface="+mn-cs"/>
              </a:rPr>
              <a:t>as forming a useful representation </a:t>
            </a:r>
            <a:r>
              <a:rPr lang="en-US" sz="1200" kern="1200" dirty="0">
                <a:solidFill>
                  <a:schemeClr val="tx1"/>
                </a:solidFill>
                <a:effectLst/>
                <a:latin typeface="+mn-lt"/>
                <a:ea typeface="+mn-ea"/>
                <a:cs typeface="+mn-cs"/>
              </a:rPr>
              <a:t>for the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example we just stipulated the weights. But for real examples the weights for neural networks are learned automatically using the error backpropagation algorithm we'll turn to. That means the hidden layers will learn to form useful representations. This intuition, that neural networks can automatically learn useful representations of the input, is one of their key advantages,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06853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shown why single units cannot compute XOR, and how multilayer networks with non-linearities are able to form new representations that make it possible to solve the problem!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6635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introduce the simple feedforward network. While NLP uses many more complex kinds of networks (the RNN, the Transformer, attention), the simple feed-forward network is still an important tool, and underlies these more complex kinds of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0426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086569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655930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742572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3002448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18750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4151938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set up some notation to make it easier to talk about deeper networks of depth more than 2.</a:t>
            </a:r>
          </a:p>
          <a:p>
            <a:r>
              <a:rPr lang="en-US" sz="1200" kern="1200" dirty="0">
                <a:solidFill>
                  <a:schemeClr val="tx1"/>
                </a:solidFill>
                <a:effectLst/>
                <a:latin typeface="+mn-lt"/>
                <a:ea typeface="+mn-ea"/>
                <a:cs typeface="+mn-cs"/>
              </a:rPr>
              <a:t> We’ll use superscripts in square brackets to mean layer num- </a:t>
            </a:r>
            <a:r>
              <a:rPr lang="en-US" sz="1200" kern="1200" dirty="0" err="1">
                <a:solidFill>
                  <a:schemeClr val="tx1"/>
                </a:solidFill>
                <a:effectLst/>
                <a:latin typeface="+mn-lt"/>
                <a:ea typeface="+mn-ea"/>
                <a:cs typeface="+mn-cs"/>
              </a:rPr>
              <a:t>bers</a:t>
            </a:r>
            <a:r>
              <a:rPr lang="en-US" sz="1200" kern="1200" dirty="0">
                <a:solidFill>
                  <a:schemeClr val="tx1"/>
                </a:solidFill>
                <a:effectLst/>
                <a:latin typeface="+mn-lt"/>
                <a:ea typeface="+mn-ea"/>
                <a:cs typeface="+mn-cs"/>
              </a:rPr>
              <a:t>,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output layers. 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4743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223443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0 </a:t>
            </a:r>
            <a:endParaRPr lang="en-US" dirty="0"/>
          </a:p>
          <a:p>
            <a:r>
              <a:rPr lang="en-US" sz="1200" kern="1200" dirty="0">
                <a:solidFill>
                  <a:schemeClr val="tx1"/>
                </a:solidFill>
                <a:effectLst/>
                <a:latin typeface="+mn-lt"/>
                <a:ea typeface="+mn-ea"/>
                <a:cs typeface="+mn-cs"/>
              </a:rPr>
              <a:t>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848949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766945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473757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the feedforward neural networks, the most basic neural network architecture.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7471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the simple feedforward network can be applied to NLP tasks.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5516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43075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simple feedforward networks can be applied to various NLP tasks.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746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6284058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6184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p>
          <a:p>
            <a:endParaRPr lang="en-US" dirty="0"/>
          </a:p>
          <a:p>
            <a:r>
              <a:rPr lang="en-US" dirty="0"/>
              <a:t>CLICK</a:t>
            </a:r>
          </a:p>
          <a:p>
            <a:r>
              <a:rPr lang="en-US" dirty="0"/>
              <a:t>we run a forward pass through the network, computing the system output y-hat. CLICK</a:t>
            </a:r>
          </a:p>
          <a:p>
            <a:endParaRPr lang="en-US" dirty="0"/>
          </a:p>
          <a:p>
            <a:r>
              <a:rPr lang="en-US" dirty="0"/>
              <a:t>Then we compare y-hat to the true answer y, CLICK to get a loss for this example.  CLICK Then CLICK we do a backward pass through the network, computing the gradients we need to update the weights.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24535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2591543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pPr>
                <a:defRPr/>
              </a:pPr>
              <a:t>60</a:t>
            </a:fld>
            <a:endParaRPr lang="en-US"/>
          </a:p>
        </p:txBody>
      </p:sp>
    </p:spTree>
    <p:extLst>
      <p:ext uri="{BB962C8B-B14F-4D97-AF65-F5344CB8AC3E}">
        <p14:creationId xmlns:p14="http://schemas.microsoft.com/office/powerpoint/2010/main" val="2154543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graident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a:t>
            </a:r>
          </a:p>
          <a:p>
            <a:endParaRPr kumimoji="1" lang="en-US" sz="1200" kern="1200" dirty="0">
              <a:solidFill>
                <a:schemeClr val="tx1"/>
              </a:solidFill>
              <a:effectLst/>
              <a:latin typeface="Arial" pitchFamily="-65" charset="0"/>
              <a:ea typeface="ＭＳ Ｐゴシック" pitchFamily="-65" charset="-128"/>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1" lang="en-US" sz="1200" kern="1200" dirty="0">
                <a:solidFill>
                  <a:schemeClr val="tx1"/>
                </a:solidFill>
                <a:effectLst/>
                <a:latin typeface="Arial" pitchFamily="-65" charset="0"/>
                <a:ea typeface="ＭＳ Ｐゴシック"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39156547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baseline="0" dirty="0"/>
              <a:t>We've seen an overview of neural net training.  We’ll see the details of computation graphs and backward differentiation</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2954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942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1527313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55689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D=2*b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37573301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4148778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60287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24936535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1373410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646621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154938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658086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p>
          <a:p>
            <a:endParaRPr lang="en-US" sz="12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762877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Of course computation graphs for real neural networks are much more complex. Here's a sample computation graph for a 2-layer neural network with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0 = 2,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1 = 2, and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2 =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285569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order to do the backward pass, we’ll need to know the derivatives of all the functions in the graph. We already saw</a:t>
            </a:r>
            <a:r>
              <a:rPr lang="en-US" sz="900" b="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the derivative of the sigmoid </a:t>
            </a:r>
            <a:r>
              <a:rPr lang="el-GR" sz="900" kern="1200" dirty="0">
                <a:solidFill>
                  <a:schemeClr val="tx1"/>
                </a:solidFill>
                <a:effectLst/>
                <a:latin typeface="+mn-lt"/>
                <a:ea typeface="+mn-ea"/>
                <a:cs typeface="+mn-cs"/>
              </a:rPr>
              <a:t>σ </a:t>
            </a:r>
            <a:r>
              <a:rPr lang="en-US" sz="900" kern="1200" dirty="0">
                <a:solidFill>
                  <a:schemeClr val="tx1"/>
                </a:solidFill>
                <a:effectLst/>
                <a:latin typeface="+mn-lt"/>
                <a:ea typeface="+mn-ea"/>
                <a:cs typeface="+mn-cs"/>
              </a:rPr>
              <a:t>before</a:t>
            </a:r>
            <a:r>
              <a:rPr lang="el-GR" sz="900" kern="1200" dirty="0">
                <a:solidFill>
                  <a:schemeClr val="tx1"/>
                </a:solidFill>
                <a:effectLst/>
                <a:latin typeface="+mn-lt"/>
                <a:ea typeface="+mn-ea"/>
                <a:cs typeface="+mn-cs"/>
              </a:rPr>
              <a:t>: </a:t>
            </a:r>
            <a:endParaRPr lang="el-GR" dirty="0"/>
          </a:p>
          <a:p>
            <a:endParaRPr lang="en-US" dirty="0"/>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derivative of the </a:t>
            </a:r>
            <a:r>
              <a:rPr lang="en-US" sz="900" kern="1200" dirty="0" err="1">
                <a:solidFill>
                  <a:schemeClr val="tx1"/>
                </a:solidFill>
                <a:effectLst/>
                <a:latin typeface="+mn-lt"/>
                <a:ea typeface="+mn-ea"/>
                <a:cs typeface="+mn-cs"/>
              </a:rPr>
              <a:t>ReLU</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3088316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weights that need updating (those for which we need to know the partial derivative of the loss function) are shown in orange .</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So for a particular example x1,x2, we would run the forward pass, assign values to each of our nodes, and then starting with this last node, run backwards pass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5967260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28667829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2732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68264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walk through an example just to get an intuition. Let’s suppose we have a unit with the following weight vector and bias , and given the input</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535427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81309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3/16/22</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3/16/22</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3/16/22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3/16/22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t>3/16/22</a:t>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3/16/22</a:t>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482"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4.emf"/><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7.emf"/></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69.emf"/><Relationship Id="rId4" Type="http://schemas.openxmlformats.org/officeDocument/2006/relationships/image" Target="../media/image68.emf"/></Relationships>
</file>

<file path=ppt/slides/_rels/slide6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1.emf"/><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75.emf"/><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77.emf"/><Relationship Id="rId5" Type="http://schemas.openxmlformats.org/officeDocument/2006/relationships/image" Target="../media/image70.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7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80.emf"/><Relationship Id="rId5" Type="http://schemas.openxmlformats.org/officeDocument/2006/relationships/image" Target="../media/image74.png"/><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0.emf"/><Relationship Id="rId5" Type="http://schemas.openxmlformats.org/officeDocument/2006/relationships/image" Target="../media/image81.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83.emf"/><Relationship Id="rId4" Type="http://schemas.openxmlformats.org/officeDocument/2006/relationships/image" Target="../media/image80.emf"/></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87.emf"/><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87.emf"/><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60.png"/><Relationship Id="rId11" Type="http://schemas.openxmlformats.org/officeDocument/2006/relationships/image" Target="../media/image85.emf"/><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0.png"/><Relationship Id="rId9" Type="http://schemas.openxmlformats.org/officeDocument/2006/relationships/image" Target="../media/image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
        <p:nvSpPr>
          <p:cNvPr id="5" name="Rectangle 4">
            <a:extLst>
              <a:ext uri="{FF2B5EF4-FFF2-40B4-BE49-F238E27FC236}">
                <a16:creationId xmlns:a16="http://schemas.microsoft.com/office/drawing/2014/main" id="{F93275B2-2329-F249-A182-99246097731E}"/>
              </a:ext>
            </a:extLst>
          </p:cNvPr>
          <p:cNvSpPr/>
          <p:nvPr/>
        </p:nvSpPr>
        <p:spPr>
          <a:xfrm>
            <a:off x="4572000" y="4374962"/>
            <a:ext cx="6515100" cy="707886"/>
          </a:xfrm>
          <a:prstGeom prst="rect">
            <a:avLst/>
          </a:prstGeom>
        </p:spPr>
        <p:txBody>
          <a:bodyPr wrap="square">
            <a:spAutoFit/>
          </a:bodyPr>
          <a:lstStyle/>
          <a:p>
            <a:r>
              <a:rPr lang="en-US" sz="2000" dirty="0"/>
              <a:t>Edited from Dan </a:t>
            </a:r>
            <a:r>
              <a:rPr lang="en-US" sz="2000" dirty="0" err="1"/>
              <a:t>Jurafsky’s</a:t>
            </a:r>
            <a:r>
              <a:rPr lang="en-US" sz="2000" dirty="0"/>
              <a:t> book website: </a:t>
            </a:r>
            <a:r>
              <a:rPr lang="en-US" sz="2000" dirty="0">
                <a:hlinkClick r:id="rId3"/>
              </a:rPr>
              <a:t>https://web.stanford.edu/~jurafsky/slp3/</a:t>
            </a:r>
            <a:endParaRPr lang="en-US" sz="2000" dirty="0"/>
          </a:p>
        </p:txBody>
      </p:sp>
    </p:spTree>
    <p:extLst>
      <p:ext uri="{BB962C8B-B14F-4D97-AF65-F5344CB8AC3E}">
        <p14:creationId xmlns:p14="http://schemas.microsoft.com/office/powerpoint/2010/main" val="258455895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971552"/>
            <a:ext cx="7543801" cy="3690305"/>
          </a:xfrm>
        </p:spPr>
        <p:txBody>
          <a:bodyPr/>
          <a:lstStyle/>
          <a:p>
            <a:r>
              <a:rPr lang="en-US" i="1" dirty="0"/>
              <a:t>Suppose a unit has:</a:t>
            </a:r>
          </a:p>
          <a:p>
            <a:pPr marL="7144" indent="681021"/>
            <a:r>
              <a:rPr lang="en-US" i="1" dirty="0">
                <a:latin typeface="Courier" pitchFamily="2" charset="0"/>
              </a:rPr>
              <a:t>w </a:t>
            </a:r>
            <a:r>
              <a:rPr lang="en-US" dirty="0">
                <a:latin typeface="Courier" pitchFamily="2" charset="0"/>
              </a:rPr>
              <a:t>= [0.2,0.3,0.9] </a:t>
            </a:r>
          </a:p>
          <a:p>
            <a:pPr marL="7144" indent="681021"/>
            <a:r>
              <a:rPr lang="en-US" i="1" dirty="0">
                <a:latin typeface="Courier" pitchFamily="2" charset="0"/>
              </a:rPr>
              <a:t>b </a:t>
            </a:r>
            <a:r>
              <a:rPr lang="en-US" dirty="0">
                <a:latin typeface="Courier" pitchFamily="2" charset="0"/>
              </a:rPr>
              <a:t>= 0.5 </a:t>
            </a:r>
          </a:p>
          <a:p>
            <a:r>
              <a:rPr lang="en-US" dirty="0"/>
              <a:t>What happens with input x:</a:t>
            </a:r>
          </a:p>
          <a:p>
            <a:pPr marL="7144" indent="681021"/>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pic>
        <p:nvPicPr>
          <p:cNvPr id="7" name="Picture 6">
            <a:extLst>
              <a:ext uri="{FF2B5EF4-FFF2-40B4-BE49-F238E27FC236}">
                <a16:creationId xmlns:a16="http://schemas.microsoft.com/office/drawing/2014/main" id="{88845432-9BC5-E943-B970-D22498DE1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7897" y="4225769"/>
            <a:ext cx="3464280" cy="827748"/>
          </a:xfrm>
          <a:prstGeom prst="rect">
            <a:avLst/>
          </a:prstGeom>
        </p:spPr>
      </p:pic>
    </p:spTree>
    <p:extLst>
      <p:ext uri="{BB962C8B-B14F-4D97-AF65-F5344CB8AC3E}">
        <p14:creationId xmlns:p14="http://schemas.microsoft.com/office/powerpoint/2010/main" val="416169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832964"/>
            <a:ext cx="7543801" cy="3828893"/>
          </a:xfrm>
        </p:spPr>
        <p:txBody>
          <a:bodyPr/>
          <a:lstStyle/>
          <a:p>
            <a:r>
              <a:rPr lang="en-US" i="1" dirty="0"/>
              <a:t>Suppose a unit has:</a:t>
            </a:r>
          </a:p>
          <a:p>
            <a:pPr marL="7144" indent="681021"/>
            <a:r>
              <a:rPr lang="en-US" i="1" dirty="0">
                <a:latin typeface="Courier" pitchFamily="2" charset="0"/>
              </a:rPr>
              <a:t>w </a:t>
            </a:r>
            <a:r>
              <a:rPr lang="en-US" dirty="0">
                <a:latin typeface="Courier" pitchFamily="2" charset="0"/>
              </a:rPr>
              <a:t>= [0.2,0.3,0.9] </a:t>
            </a:r>
          </a:p>
          <a:p>
            <a:pPr marL="7144" indent="681021"/>
            <a:r>
              <a:rPr lang="en-US" i="1" dirty="0">
                <a:latin typeface="Courier" pitchFamily="2" charset="0"/>
              </a:rPr>
              <a:t>b </a:t>
            </a:r>
            <a:r>
              <a:rPr lang="en-US" dirty="0">
                <a:latin typeface="Courier" pitchFamily="2" charset="0"/>
              </a:rPr>
              <a:t>= 0.5 </a:t>
            </a:r>
          </a:p>
          <a:p>
            <a:r>
              <a:rPr lang="en-US" dirty="0"/>
              <a:t>What happens with input x:</a:t>
            </a:r>
          </a:p>
          <a:p>
            <a:pPr marL="7144" indent="681021"/>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pic>
        <p:nvPicPr>
          <p:cNvPr id="7" name="Picture 6">
            <a:extLst>
              <a:ext uri="{FF2B5EF4-FFF2-40B4-BE49-F238E27FC236}">
                <a16:creationId xmlns:a16="http://schemas.microsoft.com/office/drawing/2014/main" id="{88845432-9BC5-E943-B970-D22498DE1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870" y="4244627"/>
            <a:ext cx="3464280" cy="827748"/>
          </a:xfrm>
          <a:prstGeom prst="rect">
            <a:avLst/>
          </a:prstGeom>
        </p:spPr>
      </p:pic>
      <p:pic>
        <p:nvPicPr>
          <p:cNvPr id="8" name="Picture 7">
            <a:extLst>
              <a:ext uri="{FF2B5EF4-FFF2-40B4-BE49-F238E27FC236}">
                <a16:creationId xmlns:a16="http://schemas.microsoft.com/office/drawing/2014/main" id="{D409064D-1EE5-F44E-A812-29745FD78011}"/>
              </a:ext>
            </a:extLst>
          </p:cNvPr>
          <p:cNvPicPr>
            <a:picLocks noChangeAspect="1"/>
          </p:cNvPicPr>
          <p:nvPr/>
        </p:nvPicPr>
        <p:blipFill>
          <a:blip r:embed="rId5"/>
          <a:stretch>
            <a:fillRect/>
          </a:stretch>
        </p:blipFill>
        <p:spPr>
          <a:xfrm>
            <a:off x="5201860" y="4138861"/>
            <a:ext cx="1420355" cy="1004641"/>
          </a:xfrm>
          <a:prstGeom prst="rect">
            <a:avLst/>
          </a:prstGeom>
        </p:spPr>
      </p:pic>
      <p:pic>
        <p:nvPicPr>
          <p:cNvPr id="9" name="Picture 8">
            <a:extLst>
              <a:ext uri="{FF2B5EF4-FFF2-40B4-BE49-F238E27FC236}">
                <a16:creationId xmlns:a16="http://schemas.microsoft.com/office/drawing/2014/main" id="{0DDCA64C-6288-DD46-B1EC-3BCD67F2FF8D}"/>
              </a:ext>
            </a:extLst>
          </p:cNvPr>
          <p:cNvPicPr>
            <a:picLocks noChangeAspect="1"/>
          </p:cNvPicPr>
          <p:nvPr/>
        </p:nvPicPr>
        <p:blipFill>
          <a:blip r:embed="rId6"/>
          <a:stretch>
            <a:fillRect/>
          </a:stretch>
        </p:blipFill>
        <p:spPr>
          <a:xfrm>
            <a:off x="6972300" y="4356072"/>
            <a:ext cx="866070" cy="588928"/>
          </a:xfrm>
          <a:prstGeom prst="rect">
            <a:avLst/>
          </a:prstGeom>
        </p:spPr>
      </p:pic>
    </p:spTree>
    <p:extLst>
      <p:ext uri="{BB962C8B-B14F-4D97-AF65-F5344CB8AC3E}">
        <p14:creationId xmlns:p14="http://schemas.microsoft.com/office/powerpoint/2010/main" val="185263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43450" y="1173626"/>
            <a:ext cx="4457700" cy="29718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97314" y="1637449"/>
            <a:ext cx="1975037" cy="485096"/>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6053971" y="977419"/>
            <a:ext cx="2119234" cy="461665"/>
          </a:xfrm>
          <a:prstGeom prst="rect">
            <a:avLst/>
          </a:prstGeom>
          <a:noFill/>
        </p:spPr>
        <p:txBody>
          <a:bodyPr wrap="none" rtlCol="0">
            <a:spAutoFit/>
          </a:bodyPr>
          <a:lstStyle/>
          <a:p>
            <a:r>
              <a:rPr lang="en-US" sz="2400" dirty="0"/>
              <a:t>Most Common:</a:t>
            </a:r>
          </a:p>
        </p:txBody>
      </p:sp>
    </p:spTree>
    <p:extLst>
      <p:ext uri="{BB962C8B-B14F-4D97-AF65-F5344CB8AC3E}">
        <p14:creationId xmlns:p14="http://schemas.microsoft.com/office/powerpoint/2010/main" val="669642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4212929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The XOR problem</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0322461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99FB9A-C943-6B4C-8EDF-D519C7F50328}"/>
              </a:ext>
            </a:extLst>
          </p:cNvPr>
          <p:cNvSpPr>
            <a:spLocks noGrp="1"/>
          </p:cNvSpPr>
          <p:nvPr>
            <p:ph type="title"/>
          </p:nvPr>
        </p:nvSpPr>
        <p:spPr/>
        <p:txBody>
          <a:bodyPr/>
          <a:lstStyle/>
          <a:p>
            <a:r>
              <a:rPr lang="en-US" dirty="0"/>
              <a:t>The XOR problem</a:t>
            </a:r>
          </a:p>
        </p:txBody>
      </p:sp>
      <p:sp>
        <p:nvSpPr>
          <p:cNvPr id="6" name="Content Placeholder 5">
            <a:extLst>
              <a:ext uri="{FF2B5EF4-FFF2-40B4-BE49-F238E27FC236}">
                <a16:creationId xmlns:a16="http://schemas.microsoft.com/office/drawing/2014/main" id="{AE3F83D6-52E3-3544-B567-9FD9A4DED1F0}"/>
              </a:ext>
            </a:extLst>
          </p:cNvPr>
          <p:cNvSpPr>
            <a:spLocks noGrp="1"/>
          </p:cNvSpPr>
          <p:nvPr>
            <p:ph idx="1"/>
          </p:nvPr>
        </p:nvSpPr>
        <p:spPr>
          <a:xfrm>
            <a:off x="822962" y="1200150"/>
            <a:ext cx="7920989" cy="3429000"/>
          </a:xfrm>
        </p:spPr>
        <p:txBody>
          <a:bodyPr/>
          <a:lstStyle/>
          <a:p>
            <a:r>
              <a:rPr lang="en-US" dirty="0"/>
              <a:t>Can neural units compute simple functions of input?</a:t>
            </a:r>
          </a:p>
        </p:txBody>
      </p:sp>
      <p:sp>
        <p:nvSpPr>
          <p:cNvPr id="7" name="TextBox 6">
            <a:extLst>
              <a:ext uri="{FF2B5EF4-FFF2-40B4-BE49-F238E27FC236}">
                <a16:creationId xmlns:a16="http://schemas.microsoft.com/office/drawing/2014/main" id="{60F45DBB-45F5-574B-A029-05395742038C}"/>
              </a:ext>
            </a:extLst>
          </p:cNvPr>
          <p:cNvSpPr txBox="1"/>
          <p:nvPr/>
        </p:nvSpPr>
        <p:spPr>
          <a:xfrm>
            <a:off x="4857750" y="723126"/>
            <a:ext cx="1545616" cy="248209"/>
          </a:xfrm>
          <a:prstGeom prst="rect">
            <a:avLst/>
          </a:prstGeom>
          <a:noFill/>
        </p:spPr>
        <p:txBody>
          <a:bodyPr wrap="none" rtlCol="0">
            <a:spAutoFit/>
          </a:bodyPr>
          <a:lstStyle/>
          <a:p>
            <a:r>
              <a:rPr lang="en-US" sz="1013" dirty="0"/>
              <a:t>Minsky and </a:t>
            </a:r>
            <a:r>
              <a:rPr lang="en-US" sz="1013" dirty="0" err="1"/>
              <a:t>Papert</a:t>
            </a:r>
            <a:r>
              <a:rPr lang="en-US" sz="1013" dirty="0"/>
              <a:t> (1969)</a:t>
            </a:r>
          </a:p>
        </p:txBody>
      </p:sp>
      <p:pic>
        <p:nvPicPr>
          <p:cNvPr id="8" name="Picture 7">
            <a:extLst>
              <a:ext uri="{FF2B5EF4-FFF2-40B4-BE49-F238E27FC236}">
                <a16:creationId xmlns:a16="http://schemas.microsoft.com/office/drawing/2014/main" id="{7448890D-DC97-5946-B765-F1FE9D2E3834}"/>
              </a:ext>
            </a:extLst>
          </p:cNvPr>
          <p:cNvPicPr>
            <a:picLocks noChangeAspect="1"/>
          </p:cNvPicPr>
          <p:nvPr/>
        </p:nvPicPr>
        <p:blipFill>
          <a:blip r:embed="rId3"/>
          <a:stretch>
            <a:fillRect/>
          </a:stretch>
        </p:blipFill>
        <p:spPr>
          <a:xfrm>
            <a:off x="1796627" y="2114551"/>
            <a:ext cx="5000038" cy="2062163"/>
          </a:xfrm>
          <a:prstGeom prst="rect">
            <a:avLst/>
          </a:prstGeom>
        </p:spPr>
      </p:pic>
    </p:spTree>
    <p:extLst>
      <p:ext uri="{BB962C8B-B14F-4D97-AF65-F5344CB8AC3E}">
        <p14:creationId xmlns:p14="http://schemas.microsoft.com/office/powerpoint/2010/main" val="185179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BCC0-5CB8-5F42-BA89-9FF55A5A3CD1}"/>
              </a:ext>
            </a:extLst>
          </p:cNvPr>
          <p:cNvSpPr>
            <a:spLocks noGrp="1"/>
          </p:cNvSpPr>
          <p:nvPr>
            <p:ph type="title"/>
          </p:nvPr>
        </p:nvSpPr>
        <p:spPr/>
        <p:txBody>
          <a:bodyPr/>
          <a:lstStyle/>
          <a:p>
            <a:r>
              <a:rPr lang="en-US" dirty="0" err="1"/>
              <a:t>Perceptrons</a:t>
            </a:r>
            <a:endParaRPr lang="en-US" dirty="0"/>
          </a:p>
        </p:txBody>
      </p:sp>
      <p:sp>
        <p:nvSpPr>
          <p:cNvPr id="3" name="Content Placeholder 2">
            <a:extLst>
              <a:ext uri="{FF2B5EF4-FFF2-40B4-BE49-F238E27FC236}">
                <a16:creationId xmlns:a16="http://schemas.microsoft.com/office/drawing/2014/main" id="{4AAFC2AA-2543-294B-9380-8E14A153299C}"/>
              </a:ext>
            </a:extLst>
          </p:cNvPr>
          <p:cNvSpPr>
            <a:spLocks noGrp="1"/>
          </p:cNvSpPr>
          <p:nvPr>
            <p:ph idx="1"/>
          </p:nvPr>
        </p:nvSpPr>
        <p:spPr/>
        <p:txBody>
          <a:bodyPr/>
          <a:lstStyle/>
          <a:p>
            <a:r>
              <a:rPr lang="en-US" dirty="0"/>
              <a:t>A very simple neural unit </a:t>
            </a:r>
          </a:p>
          <a:p>
            <a:pPr marL="428615" indent="-428615">
              <a:buFont typeface="Arial" panose="020B0604020202020204" pitchFamily="34" charset="0"/>
              <a:buChar char="•"/>
            </a:pPr>
            <a:r>
              <a:rPr lang="en-US" dirty="0"/>
              <a:t>Binary output  (0 or 1)</a:t>
            </a:r>
          </a:p>
          <a:p>
            <a:pPr marL="428615" indent="-428615">
              <a:buFont typeface="Arial" panose="020B0604020202020204" pitchFamily="34" charset="0"/>
              <a:buChar char="•"/>
            </a:pPr>
            <a:r>
              <a:rPr lang="en-US" dirty="0"/>
              <a:t>No non-linear activation function</a:t>
            </a:r>
          </a:p>
          <a:p>
            <a:endParaRPr lang="en-US" dirty="0"/>
          </a:p>
        </p:txBody>
      </p:sp>
      <p:pic>
        <p:nvPicPr>
          <p:cNvPr id="5" name="Picture 4">
            <a:extLst>
              <a:ext uri="{FF2B5EF4-FFF2-40B4-BE49-F238E27FC236}">
                <a16:creationId xmlns:a16="http://schemas.microsoft.com/office/drawing/2014/main" id="{E3B9C298-90CC-3244-A7B8-A778ECFF7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3028951"/>
            <a:ext cx="5199698" cy="1514475"/>
          </a:xfrm>
          <a:prstGeom prst="rect">
            <a:avLst/>
          </a:prstGeom>
        </p:spPr>
      </p:pic>
    </p:spTree>
    <p:extLst>
      <p:ext uri="{BB962C8B-B14F-4D97-AF65-F5344CB8AC3E}">
        <p14:creationId xmlns:p14="http://schemas.microsoft.com/office/powerpoint/2010/main" val="2852835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327518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261300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511475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This is in your brain</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1891196" y="1123952"/>
            <a:ext cx="5285411" cy="3408033"/>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4558748" y="4637184"/>
            <a:ext cx="4572000" cy="404085"/>
          </a:xfrm>
          <a:prstGeom prst="rect">
            <a:avLst/>
          </a:prstGeom>
        </p:spPr>
        <p:txBody>
          <a:bodyPr>
            <a:spAutoFit/>
          </a:bodyPr>
          <a:lstStyle/>
          <a:p>
            <a:r>
              <a:rPr lang="en-US" sz="1013" dirty="0"/>
              <a:t>By </a:t>
            </a:r>
            <a:r>
              <a:rPr lang="en-US" sz="1013" dirty="0" err="1"/>
              <a:t>BruceBlaus</a:t>
            </a:r>
            <a:r>
              <a:rPr lang="en-US" sz="1013" dirty="0"/>
              <a:t> - Own work, CC BY 3.0, https://</a:t>
            </a:r>
            <a:r>
              <a:rPr lang="en-US" sz="1013" dirty="0" err="1"/>
              <a:t>commons.wikimedia.org</a:t>
            </a:r>
            <a:r>
              <a:rPr lang="en-US" sz="1013" dirty="0"/>
              <a:t>/w/</a:t>
            </a:r>
            <a:r>
              <a:rPr lang="en-US" sz="1013" dirty="0" err="1"/>
              <a:t>index.php?curid</a:t>
            </a:r>
            <a:r>
              <a:rPr lang="en-US" sz="1013" dirty="0"/>
              <a:t>=28761830</a:t>
            </a:r>
          </a:p>
        </p:txBody>
      </p:sp>
    </p:spTree>
    <p:extLst>
      <p:ext uri="{BB962C8B-B14F-4D97-AF65-F5344CB8AC3E}">
        <p14:creationId xmlns:p14="http://schemas.microsoft.com/office/powerpoint/2010/main" val="2055884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E18C1-E8D6-D742-8CAC-8E4C6FFE29A4}"/>
              </a:ext>
            </a:extLst>
          </p:cNvPr>
          <p:cNvSpPr>
            <a:spLocks noGrp="1"/>
          </p:cNvSpPr>
          <p:nvPr>
            <p:ph type="title"/>
          </p:nvPr>
        </p:nvSpPr>
        <p:spPr/>
        <p:txBody>
          <a:bodyPr>
            <a:normAutofit fontScale="90000"/>
          </a:bodyPr>
          <a:lstStyle/>
          <a:p>
            <a:r>
              <a:rPr lang="en-US" dirty="0"/>
              <a:t>Not possible to capture XOR with </a:t>
            </a:r>
            <a:r>
              <a:rPr lang="en-US" dirty="0" err="1"/>
              <a:t>perceptrons</a:t>
            </a:r>
            <a:endParaRPr lang="en-US" dirty="0"/>
          </a:p>
        </p:txBody>
      </p:sp>
      <p:sp>
        <p:nvSpPr>
          <p:cNvPr id="3" name="Content Placeholder 2">
            <a:extLst>
              <a:ext uri="{FF2B5EF4-FFF2-40B4-BE49-F238E27FC236}">
                <a16:creationId xmlns:a16="http://schemas.microsoft.com/office/drawing/2014/main" id="{2F2C0543-8543-A645-836C-B2CC36C60FAC}"/>
              </a:ext>
            </a:extLst>
          </p:cNvPr>
          <p:cNvSpPr>
            <a:spLocks noGrp="1"/>
          </p:cNvSpPr>
          <p:nvPr>
            <p:ph idx="1"/>
          </p:nvPr>
        </p:nvSpPr>
        <p:spPr/>
        <p:txBody>
          <a:bodyPr/>
          <a:lstStyle/>
          <a:p>
            <a:r>
              <a:rPr lang="en-US" dirty="0"/>
              <a:t>Try for yourself!</a:t>
            </a:r>
          </a:p>
        </p:txBody>
      </p:sp>
    </p:spTree>
    <p:extLst>
      <p:ext uri="{BB962C8B-B14F-4D97-AF65-F5344CB8AC3E}">
        <p14:creationId xmlns:p14="http://schemas.microsoft.com/office/powerpoint/2010/main" val="73236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85C3-A172-5041-8212-22414CA6F000}"/>
              </a:ext>
            </a:extLst>
          </p:cNvPr>
          <p:cNvSpPr>
            <a:spLocks noGrp="1"/>
          </p:cNvSpPr>
          <p:nvPr>
            <p:ph type="title"/>
          </p:nvPr>
        </p:nvSpPr>
        <p:spPr/>
        <p:txBody>
          <a:bodyPr/>
          <a:lstStyle/>
          <a:p>
            <a:r>
              <a:rPr lang="en-US" dirty="0"/>
              <a:t>Why? </a:t>
            </a:r>
            <a:r>
              <a:rPr lang="en-US" dirty="0" err="1"/>
              <a:t>Perceptrons</a:t>
            </a:r>
            <a:r>
              <a:rPr lang="en-US" dirty="0"/>
              <a:t> are linear classifiers</a:t>
            </a:r>
          </a:p>
        </p:txBody>
      </p:sp>
      <p:sp>
        <p:nvSpPr>
          <p:cNvPr id="3" name="Content Placeholder 2">
            <a:extLst>
              <a:ext uri="{FF2B5EF4-FFF2-40B4-BE49-F238E27FC236}">
                <a16:creationId xmlns:a16="http://schemas.microsoft.com/office/drawing/2014/main" id="{1AAFDE0E-E1CE-524A-8D11-F5AF079C4B65}"/>
              </a:ext>
            </a:extLst>
          </p:cNvPr>
          <p:cNvSpPr>
            <a:spLocks noGrp="1"/>
          </p:cNvSpPr>
          <p:nvPr>
            <p:ph idx="1"/>
          </p:nvPr>
        </p:nvSpPr>
        <p:spPr>
          <a:xfrm>
            <a:off x="571500" y="1200150"/>
            <a:ext cx="8401050" cy="3429000"/>
          </a:xfrm>
        </p:spPr>
        <p:txBody>
          <a:bodyPr>
            <a:normAutofit fontScale="85000" lnSpcReduction="20000"/>
          </a:bodyPr>
          <a:lstStyle/>
          <a:p>
            <a:r>
              <a:rPr lang="en-US" sz="3150" dirty="0"/>
              <a:t>Perceptron equation given</a:t>
            </a:r>
            <a:r>
              <a:rPr lang="en-US" sz="3150" i="1" dirty="0"/>
              <a:t> x</a:t>
            </a:r>
            <a:r>
              <a:rPr lang="en-US" sz="3150" baseline="-25000" dirty="0"/>
              <a:t>1</a:t>
            </a:r>
            <a:r>
              <a:rPr lang="en-US" sz="3150" dirty="0"/>
              <a:t> and </a:t>
            </a:r>
            <a:r>
              <a:rPr lang="en-US" sz="3150" i="1" dirty="0"/>
              <a:t>x</a:t>
            </a:r>
            <a:r>
              <a:rPr lang="en-US" sz="3150" baseline="-25000" dirty="0"/>
              <a:t>2</a:t>
            </a:r>
            <a:r>
              <a:rPr lang="en-US" sz="3150" dirty="0"/>
              <a:t>, is the equation of a line</a:t>
            </a:r>
          </a:p>
          <a:p>
            <a:endParaRPr lang="en-US" sz="100"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 0</a:t>
            </a:r>
          </a:p>
          <a:p>
            <a:endParaRPr lang="en-US" sz="1425" dirty="0">
              <a:latin typeface="Times New Roman" panose="02020603050405020304" pitchFamily="18" charset="0"/>
              <a:cs typeface="Times New Roman" panose="02020603050405020304" pitchFamily="18" charset="0"/>
            </a:endParaRPr>
          </a:p>
          <a:p>
            <a:r>
              <a:rPr lang="en-US" dirty="0"/>
              <a:t>(in standard linear format:     </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sz="3450" dirty="0"/>
              <a:t>This line acts as a </a:t>
            </a:r>
            <a:r>
              <a:rPr lang="en-US" sz="3450" b="1" dirty="0"/>
              <a:t>decision boundary </a:t>
            </a:r>
          </a:p>
          <a:p>
            <a:pPr marL="428615" indent="-428615">
              <a:buFont typeface="Arial" panose="020B0604020202020204" pitchFamily="34" charset="0"/>
              <a:buChar char="•"/>
            </a:pPr>
            <a:r>
              <a:rPr lang="en-US" dirty="0"/>
              <a:t>0 if input is on one side of the line</a:t>
            </a:r>
          </a:p>
          <a:p>
            <a:pPr marL="428615" indent="-428615">
              <a:buFont typeface="Arial" panose="020B0604020202020204" pitchFamily="34" charset="0"/>
              <a:buChar char="•"/>
            </a:pPr>
            <a:r>
              <a:rPr lang="en-US" dirty="0"/>
              <a:t>1 if on the other side of the line </a:t>
            </a:r>
          </a:p>
          <a:p>
            <a:endParaRPr lang="en-US" dirty="0"/>
          </a:p>
          <a:p>
            <a:endParaRPr lang="en-US" dirty="0"/>
          </a:p>
        </p:txBody>
      </p:sp>
    </p:spTree>
    <p:extLst>
      <p:ext uri="{BB962C8B-B14F-4D97-AF65-F5344CB8AC3E}">
        <p14:creationId xmlns:p14="http://schemas.microsoft.com/office/powerpoint/2010/main" val="2610764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F5F8-0D5F-3245-94FD-1C8CCF866339}"/>
              </a:ext>
            </a:extLst>
          </p:cNvPr>
          <p:cNvSpPr>
            <a:spLocks noGrp="1"/>
          </p:cNvSpPr>
          <p:nvPr>
            <p:ph type="title"/>
          </p:nvPr>
        </p:nvSpPr>
        <p:spPr/>
        <p:txBody>
          <a:bodyPr/>
          <a:lstStyle/>
          <a:p>
            <a:r>
              <a:rPr lang="en-US" dirty="0"/>
              <a:t>Decision boundaries</a:t>
            </a:r>
          </a:p>
        </p:txBody>
      </p:sp>
      <p:pic>
        <p:nvPicPr>
          <p:cNvPr id="5" name="Content Placeholder 4">
            <a:extLst>
              <a:ext uri="{FF2B5EF4-FFF2-40B4-BE49-F238E27FC236}">
                <a16:creationId xmlns:a16="http://schemas.microsoft.com/office/drawing/2014/main" id="{D0AD8B8A-830C-0C44-9E6F-6C293F658D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722" y="1505111"/>
            <a:ext cx="7543800" cy="2819081"/>
          </a:xfrm>
        </p:spPr>
      </p:pic>
      <p:sp>
        <p:nvSpPr>
          <p:cNvPr id="6" name="TextBox 5">
            <a:extLst>
              <a:ext uri="{FF2B5EF4-FFF2-40B4-BE49-F238E27FC236}">
                <a16:creationId xmlns:a16="http://schemas.microsoft.com/office/drawing/2014/main" id="{AC3C8879-6437-8943-9093-17F82EABF9AC}"/>
              </a:ext>
            </a:extLst>
          </p:cNvPr>
          <p:cNvSpPr txBox="1"/>
          <p:nvPr/>
        </p:nvSpPr>
        <p:spPr>
          <a:xfrm>
            <a:off x="1143002" y="4569190"/>
            <a:ext cx="5864491" cy="507831"/>
          </a:xfrm>
          <a:prstGeom prst="rect">
            <a:avLst/>
          </a:prstGeom>
          <a:noFill/>
        </p:spPr>
        <p:txBody>
          <a:bodyPr wrap="none" rtlCol="0">
            <a:spAutoFit/>
          </a:bodyPr>
          <a:lstStyle/>
          <a:p>
            <a:r>
              <a:rPr lang="en-US" sz="2700" dirty="0"/>
              <a:t>XOR is not a </a:t>
            </a:r>
            <a:r>
              <a:rPr lang="en-US" sz="2700" b="1" dirty="0"/>
              <a:t>linearly separable </a:t>
            </a:r>
            <a:r>
              <a:rPr lang="en-US" sz="2700" dirty="0"/>
              <a:t>function!</a:t>
            </a:r>
          </a:p>
        </p:txBody>
      </p:sp>
    </p:spTree>
    <p:extLst>
      <p:ext uri="{BB962C8B-B14F-4D97-AF65-F5344CB8AC3E}">
        <p14:creationId xmlns:p14="http://schemas.microsoft.com/office/powerpoint/2010/main" val="32083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units. </a:t>
            </a:r>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
        <p:nvSpPr>
          <p:cNvPr id="4" name="TextBox 3">
            <a:extLst>
              <a:ext uri="{FF2B5EF4-FFF2-40B4-BE49-F238E27FC236}">
                <a16:creationId xmlns:a16="http://schemas.microsoft.com/office/drawing/2014/main" id="{B7BA4D31-AD8C-4B45-8B6E-A4FB0760CED7}"/>
              </a:ext>
            </a:extLst>
          </p:cNvPr>
          <p:cNvSpPr txBox="1"/>
          <p:nvPr/>
        </p:nvSpPr>
        <p:spPr>
          <a:xfrm>
            <a:off x="2286410" y="3154383"/>
            <a:ext cx="661400" cy="369332"/>
          </a:xfrm>
          <a:prstGeom prst="rect">
            <a:avLst/>
          </a:prstGeom>
          <a:noFill/>
        </p:spPr>
        <p:txBody>
          <a:bodyPr wrap="none" rtlCol="0">
            <a:spAutoFit/>
          </a:bodyPr>
          <a:lstStyle/>
          <a:p>
            <a:r>
              <a:rPr lang="en-US" sz="1800" dirty="0" err="1"/>
              <a:t>ReLU</a:t>
            </a:r>
            <a:endParaRPr lang="en-US" sz="1800" dirty="0"/>
          </a:p>
        </p:txBody>
      </p:sp>
      <p:sp>
        <p:nvSpPr>
          <p:cNvPr id="7" name="TextBox 6">
            <a:extLst>
              <a:ext uri="{FF2B5EF4-FFF2-40B4-BE49-F238E27FC236}">
                <a16:creationId xmlns:a16="http://schemas.microsoft.com/office/drawing/2014/main" id="{0B095193-D01D-A94C-907C-707EDCB6CA87}"/>
              </a:ext>
            </a:extLst>
          </p:cNvPr>
          <p:cNvSpPr txBox="1"/>
          <p:nvPr/>
        </p:nvSpPr>
        <p:spPr>
          <a:xfrm>
            <a:off x="2731349" y="2227176"/>
            <a:ext cx="661400" cy="369332"/>
          </a:xfrm>
          <a:prstGeom prst="rect">
            <a:avLst/>
          </a:prstGeom>
          <a:noFill/>
        </p:spPr>
        <p:txBody>
          <a:bodyPr wrap="none" rtlCol="0">
            <a:spAutoFit/>
          </a:bodyPr>
          <a:lstStyle/>
          <a:p>
            <a:r>
              <a:rPr lang="en-US" sz="1800" dirty="0" err="1"/>
              <a:t>ReLU</a:t>
            </a:r>
            <a:endParaRPr lang="en-US" sz="1800" dirty="0"/>
          </a:p>
        </p:txBody>
      </p:sp>
    </p:spTree>
    <p:extLst>
      <p:ext uri="{BB962C8B-B14F-4D97-AF65-F5344CB8AC3E}">
        <p14:creationId xmlns:p14="http://schemas.microsoft.com/office/powerpoint/2010/main" val="44072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units. </a:t>
            </a:r>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Tree>
    <p:extLst>
      <p:ext uri="{BB962C8B-B14F-4D97-AF65-F5344CB8AC3E}">
        <p14:creationId xmlns:p14="http://schemas.microsoft.com/office/powerpoint/2010/main" val="2260330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C815-B25A-DA4D-8DF5-65BE0D9F65F3}"/>
              </a:ext>
            </a:extLst>
          </p:cNvPr>
          <p:cNvSpPr>
            <a:spLocks noGrp="1"/>
          </p:cNvSpPr>
          <p:nvPr>
            <p:ph type="title"/>
          </p:nvPr>
        </p:nvSpPr>
        <p:spPr/>
        <p:txBody>
          <a:bodyPr/>
          <a:lstStyle/>
          <a:p>
            <a:r>
              <a:rPr lang="en-US" dirty="0"/>
              <a:t>The hidden representation h</a:t>
            </a:r>
          </a:p>
        </p:txBody>
      </p:sp>
      <p:pic>
        <p:nvPicPr>
          <p:cNvPr id="5" name="Content Placeholder 4">
            <a:extLst>
              <a:ext uri="{FF2B5EF4-FFF2-40B4-BE49-F238E27FC236}">
                <a16:creationId xmlns:a16="http://schemas.microsoft.com/office/drawing/2014/main" id="{54B94C4C-4588-954C-AC93-FA97E90700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4451" y="1200150"/>
            <a:ext cx="7013660" cy="3220828"/>
          </a:xfrm>
        </p:spPr>
      </p:pic>
      <p:pic>
        <p:nvPicPr>
          <p:cNvPr id="6" name="Picture 5">
            <a:extLst>
              <a:ext uri="{FF2B5EF4-FFF2-40B4-BE49-F238E27FC236}">
                <a16:creationId xmlns:a16="http://schemas.microsoft.com/office/drawing/2014/main" id="{36661EAF-414B-D843-9813-1E667240F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00" y="177745"/>
            <a:ext cx="1714500" cy="1244708"/>
          </a:xfrm>
          <a:prstGeom prst="rect">
            <a:avLst/>
          </a:prstGeom>
        </p:spPr>
      </p:pic>
      <p:sp>
        <p:nvSpPr>
          <p:cNvPr id="7" name="TextBox 6">
            <a:extLst>
              <a:ext uri="{FF2B5EF4-FFF2-40B4-BE49-F238E27FC236}">
                <a16:creationId xmlns:a16="http://schemas.microsoft.com/office/drawing/2014/main" id="{6E418B94-D5F7-1043-8A08-3BB98D7D3908}"/>
              </a:ext>
            </a:extLst>
          </p:cNvPr>
          <p:cNvSpPr txBox="1"/>
          <p:nvPr/>
        </p:nvSpPr>
        <p:spPr>
          <a:xfrm>
            <a:off x="1028702" y="4635648"/>
            <a:ext cx="7938007" cy="415498"/>
          </a:xfrm>
          <a:prstGeom prst="rect">
            <a:avLst/>
          </a:prstGeom>
          <a:noFill/>
        </p:spPr>
        <p:txBody>
          <a:bodyPr wrap="none" rtlCol="0">
            <a:spAutoFit/>
          </a:bodyPr>
          <a:lstStyle/>
          <a:p>
            <a:r>
              <a:rPr lang="en-US" sz="2100" dirty="0"/>
              <a:t>(With learning:  hidden layers will learn to form useful representations)</a:t>
            </a:r>
          </a:p>
        </p:txBody>
      </p:sp>
    </p:spTree>
    <p:extLst>
      <p:ext uri="{BB962C8B-B14F-4D97-AF65-F5344CB8AC3E}">
        <p14:creationId xmlns:p14="http://schemas.microsoft.com/office/powerpoint/2010/main" val="283673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XOR</a:t>
            </a:r>
          </a:p>
        </p:txBody>
      </p:sp>
      <p:graphicFrame>
        <p:nvGraphicFramePr>
          <p:cNvPr id="4" name="Content Placeholder 3"/>
          <p:cNvGraphicFramePr>
            <a:graphicFrameLocks noGrp="1"/>
          </p:cNvGraphicFramePr>
          <p:nvPr>
            <p:ph idx="1"/>
          </p:nvPr>
        </p:nvGraphicFramePr>
        <p:xfrm>
          <a:off x="728004" y="1268016"/>
          <a:ext cx="1720655" cy="1390650"/>
        </p:xfrm>
        <a:graphic>
          <a:graphicData uri="http://schemas.openxmlformats.org/drawingml/2006/table">
            <a:tbl>
              <a:tblPr firstRow="1" bandRow="1">
                <a:tableStyleId>{5C22544A-7EE6-4342-B048-85BDC9FD1C3A}</a:tableStyleId>
              </a:tblPr>
              <a:tblGrid>
                <a:gridCol w="344131">
                  <a:extLst>
                    <a:ext uri="{9D8B030D-6E8A-4147-A177-3AD203B41FA5}">
                      <a16:colId xmlns:a16="http://schemas.microsoft.com/office/drawing/2014/main" val="20000"/>
                    </a:ext>
                  </a:extLst>
                </a:gridCol>
                <a:gridCol w="344131">
                  <a:extLst>
                    <a:ext uri="{9D8B030D-6E8A-4147-A177-3AD203B41FA5}">
                      <a16:colId xmlns:a16="http://schemas.microsoft.com/office/drawing/2014/main" val="20001"/>
                    </a:ext>
                  </a:extLst>
                </a:gridCol>
                <a:gridCol w="344131">
                  <a:extLst>
                    <a:ext uri="{9D8B030D-6E8A-4147-A177-3AD203B41FA5}">
                      <a16:colId xmlns:a16="http://schemas.microsoft.com/office/drawing/2014/main" val="20002"/>
                    </a:ext>
                  </a:extLst>
                </a:gridCol>
                <a:gridCol w="344131">
                  <a:extLst>
                    <a:ext uri="{9D8B030D-6E8A-4147-A177-3AD203B41FA5}">
                      <a16:colId xmlns:a16="http://schemas.microsoft.com/office/drawing/2014/main" val="20003"/>
                    </a:ext>
                  </a:extLst>
                </a:gridCol>
                <a:gridCol w="344131">
                  <a:extLst>
                    <a:ext uri="{9D8B030D-6E8A-4147-A177-3AD203B41FA5}">
                      <a16:colId xmlns:a16="http://schemas.microsoft.com/office/drawing/2014/main" val="20004"/>
                    </a:ext>
                  </a:extLst>
                </a:gridCol>
              </a:tblGrid>
              <a:tr h="278130">
                <a:tc>
                  <a:txBody>
                    <a:bodyPr/>
                    <a:lstStyle/>
                    <a:p>
                      <a:r>
                        <a:rPr lang="en-US" sz="1000" dirty="0"/>
                        <a:t>x1</a:t>
                      </a:r>
                    </a:p>
                  </a:txBody>
                  <a:tcPr marL="68580" marR="68580" marT="34290" marB="34290"/>
                </a:tc>
                <a:tc>
                  <a:txBody>
                    <a:bodyPr/>
                    <a:lstStyle/>
                    <a:p>
                      <a:r>
                        <a:rPr lang="en-US" sz="1000" dirty="0"/>
                        <a:t>x2</a:t>
                      </a:r>
                    </a:p>
                  </a:txBody>
                  <a:tcPr marL="68580" marR="68580" marT="34290" marB="34290"/>
                </a:tc>
                <a:tc>
                  <a:txBody>
                    <a:bodyPr/>
                    <a:lstStyle/>
                    <a:p>
                      <a:r>
                        <a:rPr lang="en-US" sz="1000" dirty="0"/>
                        <a:t>h1</a:t>
                      </a:r>
                    </a:p>
                  </a:txBody>
                  <a:tcPr marL="68580" marR="68580" marT="34290" marB="34290"/>
                </a:tc>
                <a:tc>
                  <a:txBody>
                    <a:bodyPr/>
                    <a:lstStyle/>
                    <a:p>
                      <a:r>
                        <a:rPr lang="en-US" sz="1000" dirty="0"/>
                        <a:t>h2</a:t>
                      </a:r>
                    </a:p>
                  </a:txBody>
                  <a:tcPr marL="68580" marR="68580" marT="34290" marB="34290"/>
                </a:tc>
                <a:tc>
                  <a:txBody>
                    <a:bodyPr/>
                    <a:lstStyle/>
                    <a:p>
                      <a:r>
                        <a:rPr lang="en-US" sz="1000" dirty="0"/>
                        <a:t>y1</a:t>
                      </a:r>
                    </a:p>
                  </a:txBody>
                  <a:tcPr marL="68580" marR="68580" marT="34290" marB="34290"/>
                </a:tc>
                <a:extLst>
                  <a:ext uri="{0D108BD9-81ED-4DB2-BD59-A6C34878D82A}">
                    <a16:rowId xmlns:a16="http://schemas.microsoft.com/office/drawing/2014/main" val="10000"/>
                  </a:ext>
                </a:extLst>
              </a:tr>
              <a:tr h="278130">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0001"/>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10002"/>
                  </a:ext>
                </a:extLst>
              </a:tr>
              <a:tr h="278130">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10003"/>
                  </a:ext>
                </a:extLst>
              </a:tr>
              <a:tr h="278130">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2</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0004"/>
                  </a:ext>
                </a:extLst>
              </a:tr>
            </a:tbl>
          </a:graphicData>
        </a:graphic>
      </p:graphicFrame>
      <p:sp>
        <p:nvSpPr>
          <p:cNvPr id="5" name="Left Brace 4"/>
          <p:cNvSpPr/>
          <p:nvPr/>
        </p:nvSpPr>
        <p:spPr>
          <a:xfrm rot="16200000">
            <a:off x="1529864" y="2690445"/>
            <a:ext cx="358726" cy="464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6" name="TextBox 5"/>
          <p:cNvSpPr txBox="1"/>
          <p:nvPr/>
        </p:nvSpPr>
        <p:spPr>
          <a:xfrm>
            <a:off x="856413" y="3101926"/>
            <a:ext cx="1717137" cy="404085"/>
          </a:xfrm>
          <a:prstGeom prst="rect">
            <a:avLst/>
          </a:prstGeom>
          <a:noFill/>
        </p:spPr>
        <p:txBody>
          <a:bodyPr wrap="none" rtlCol="0">
            <a:spAutoFit/>
          </a:bodyPr>
          <a:lstStyle/>
          <a:p>
            <a:pPr algn="ctr"/>
            <a:r>
              <a:rPr lang="en-US" sz="1013" dirty="0"/>
              <a:t>a representation of the input</a:t>
            </a:r>
          </a:p>
          <a:p>
            <a:pPr algn="ctr"/>
            <a:r>
              <a:rPr lang="en-US" sz="1013" b="1" dirty="0"/>
              <a:t>learned</a:t>
            </a:r>
            <a:r>
              <a:rPr lang="en-US" sz="1013" dirty="0"/>
              <a:t> </a:t>
            </a:r>
            <a:r>
              <a:rPr lang="en-US" sz="1013" b="1" dirty="0"/>
              <a:t>automatically</a:t>
            </a:r>
          </a:p>
        </p:txBody>
      </p:sp>
      <p:pic>
        <p:nvPicPr>
          <p:cNvPr id="7" name="Picture 6"/>
          <p:cNvPicPr>
            <a:picLocks noChangeAspect="1"/>
          </p:cNvPicPr>
          <p:nvPr/>
        </p:nvPicPr>
        <p:blipFill>
          <a:blip r:embed="rId2"/>
          <a:stretch>
            <a:fillRect/>
          </a:stretch>
        </p:blipFill>
        <p:spPr>
          <a:xfrm>
            <a:off x="3297117" y="1012453"/>
            <a:ext cx="3981463" cy="1910110"/>
          </a:xfrm>
          <a:prstGeom prst="rect">
            <a:avLst/>
          </a:prstGeom>
        </p:spPr>
      </p:pic>
      <p:sp>
        <p:nvSpPr>
          <p:cNvPr id="8" name="TextBox 7"/>
          <p:cNvSpPr txBox="1"/>
          <p:nvPr/>
        </p:nvSpPr>
        <p:spPr>
          <a:xfrm>
            <a:off x="470410" y="3691485"/>
            <a:ext cx="2609561" cy="276999"/>
          </a:xfrm>
          <a:prstGeom prst="rect">
            <a:avLst/>
          </a:prstGeom>
          <a:solidFill>
            <a:srgbClr val="FF0000"/>
          </a:solidFill>
        </p:spPr>
        <p:txBody>
          <a:bodyPr wrap="none" rtlCol="0">
            <a:spAutoFit/>
          </a:bodyPr>
          <a:lstStyle/>
          <a:p>
            <a:pPr algn="ctr"/>
            <a:r>
              <a:rPr lang="en-US" sz="1200" dirty="0">
                <a:solidFill>
                  <a:schemeClr val="bg1"/>
                </a:solidFill>
                <a:latin typeface="Calibri" charset="0"/>
              </a:rPr>
              <a:t>One key advantage of Neural Network!</a:t>
            </a:r>
          </a:p>
        </p:txBody>
      </p:sp>
      <p:sp>
        <p:nvSpPr>
          <p:cNvPr id="9" name="TextBox 8"/>
          <p:cNvSpPr txBox="1"/>
          <p:nvPr/>
        </p:nvSpPr>
        <p:spPr>
          <a:xfrm>
            <a:off x="3297116" y="3067301"/>
            <a:ext cx="1346844" cy="248209"/>
          </a:xfrm>
          <a:prstGeom prst="rect">
            <a:avLst/>
          </a:prstGeom>
          <a:noFill/>
        </p:spPr>
        <p:txBody>
          <a:bodyPr wrap="none" rtlCol="0">
            <a:spAutoFit/>
          </a:bodyPr>
          <a:lstStyle/>
          <a:p>
            <a:r>
              <a:rPr lang="en-US" sz="1013" dirty="0"/>
              <a:t>Not linearly separable</a:t>
            </a:r>
          </a:p>
        </p:txBody>
      </p:sp>
      <p:sp>
        <p:nvSpPr>
          <p:cNvPr id="10" name="TextBox 9"/>
          <p:cNvSpPr txBox="1"/>
          <p:nvPr/>
        </p:nvSpPr>
        <p:spPr>
          <a:xfrm>
            <a:off x="5486822" y="3067301"/>
            <a:ext cx="2023311" cy="559961"/>
          </a:xfrm>
          <a:prstGeom prst="rect">
            <a:avLst/>
          </a:prstGeom>
          <a:noFill/>
        </p:spPr>
        <p:txBody>
          <a:bodyPr wrap="none" rtlCol="0">
            <a:spAutoFit/>
          </a:bodyPr>
          <a:lstStyle/>
          <a:p>
            <a:pPr algn="ctr"/>
            <a:r>
              <a:rPr lang="en-US" sz="1013" dirty="0"/>
              <a:t>Linearly separable</a:t>
            </a:r>
          </a:p>
          <a:p>
            <a:pPr algn="ctr"/>
            <a:r>
              <a:rPr lang="en-US" sz="1013" dirty="0"/>
              <a:t>after being subjected to non-linear</a:t>
            </a:r>
          </a:p>
          <a:p>
            <a:pPr algn="ctr"/>
            <a:r>
              <a:rPr lang="en-US" sz="1013" dirty="0"/>
              <a:t>activation units</a:t>
            </a:r>
          </a:p>
        </p:txBody>
      </p:sp>
      <p:cxnSp>
        <p:nvCxnSpPr>
          <p:cNvPr id="11" name="Straight Connector 10"/>
          <p:cNvCxnSpPr/>
          <p:nvPr/>
        </p:nvCxnSpPr>
        <p:spPr>
          <a:xfrm flipV="1">
            <a:off x="5572125" y="1532336"/>
            <a:ext cx="1706454" cy="846533"/>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73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The </a:t>
            </a:r>
            <a:r>
              <a:rPr lang="en-US" sz="3000">
                <a:solidFill>
                  <a:schemeClr val="tx2"/>
                </a:solidFill>
              </a:rPr>
              <a:t>XOR problem</a:t>
            </a:r>
            <a:endParaRPr lang="en-US" sz="3000" dirty="0">
              <a:solidFill>
                <a:schemeClr val="tx2"/>
              </a:solidFill>
            </a:endParaRP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1105927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4277715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E413-5D6E-A44F-8A15-CD96FE8D7B7F}"/>
              </a:ext>
            </a:extLst>
          </p:cNvPr>
          <p:cNvSpPr>
            <a:spLocks noGrp="1"/>
          </p:cNvSpPr>
          <p:nvPr>
            <p:ph type="title"/>
          </p:nvPr>
        </p:nvSpPr>
        <p:spPr/>
        <p:txBody>
          <a:bodyPr/>
          <a:lstStyle/>
          <a:p>
            <a:r>
              <a:rPr lang="en-US" dirty="0"/>
              <a:t>Feedforward Neural Networks</a:t>
            </a:r>
          </a:p>
        </p:txBody>
      </p:sp>
      <p:sp>
        <p:nvSpPr>
          <p:cNvPr id="3" name="Content Placeholder 2">
            <a:extLst>
              <a:ext uri="{FF2B5EF4-FFF2-40B4-BE49-F238E27FC236}">
                <a16:creationId xmlns:a16="http://schemas.microsoft.com/office/drawing/2014/main" id="{283C3FB4-7E25-A248-85B0-1F62DBBF916B}"/>
              </a:ext>
            </a:extLst>
          </p:cNvPr>
          <p:cNvSpPr>
            <a:spLocks noGrp="1"/>
          </p:cNvSpPr>
          <p:nvPr>
            <p:ph idx="1"/>
          </p:nvPr>
        </p:nvSpPr>
        <p:spPr/>
        <p:txBody>
          <a:bodyPr/>
          <a:lstStyle/>
          <a:p>
            <a:r>
              <a:rPr lang="en-US" dirty="0"/>
              <a:t>Can also be called </a:t>
            </a:r>
            <a:r>
              <a:rPr lang="en-US" b="1" dirty="0"/>
              <a:t>multi-layer </a:t>
            </a:r>
            <a:r>
              <a:rPr lang="en-US" b="1" dirty="0" err="1"/>
              <a:t>perceptrons</a:t>
            </a:r>
            <a:r>
              <a:rPr lang="en-US" b="1" dirty="0"/>
              <a:t> </a:t>
            </a:r>
            <a:r>
              <a:rPr lang="en-US" dirty="0"/>
              <a:t>(or </a:t>
            </a:r>
            <a:r>
              <a:rPr lang="en-US" b="1" dirty="0"/>
              <a:t>MLPs</a:t>
            </a:r>
            <a:r>
              <a:rPr lang="en-US" dirty="0"/>
              <a:t>)  for historical reasons</a:t>
            </a:r>
          </a:p>
          <a:p>
            <a:endParaRPr lang="en-US" dirty="0"/>
          </a:p>
        </p:txBody>
      </p:sp>
      <p:pic>
        <p:nvPicPr>
          <p:cNvPr id="5" name="Picture 4">
            <a:extLst>
              <a:ext uri="{FF2B5EF4-FFF2-40B4-BE49-F238E27FC236}">
                <a16:creationId xmlns:a16="http://schemas.microsoft.com/office/drawing/2014/main" id="{D3329A66-506E-CA4B-BEB4-2784FA29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extLst>
      <p:ext uri="{BB962C8B-B14F-4D97-AF65-F5344CB8AC3E}">
        <p14:creationId xmlns:p14="http://schemas.microsoft.com/office/powerpoint/2010/main" val="123523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Neural Network Unit</a:t>
            </a:r>
            <a:br>
              <a:rPr lang="en-US" b="0" dirty="0"/>
            </a:br>
            <a:r>
              <a:rPr lang="en-US" sz="2000" dirty="0"/>
              <a:t>This is not in your brain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
        <p:nvSpPr>
          <p:cNvPr id="3" name="TextBox 2">
            <a:extLst>
              <a:ext uri="{FF2B5EF4-FFF2-40B4-BE49-F238E27FC236}">
                <a16:creationId xmlns:a16="http://schemas.microsoft.com/office/drawing/2014/main" id="{7A193AA9-F96F-2C49-B07D-E42ECA0E34D2}"/>
              </a:ext>
            </a:extLst>
          </p:cNvPr>
          <p:cNvSpPr txBox="1"/>
          <p:nvPr/>
        </p:nvSpPr>
        <p:spPr>
          <a:xfrm>
            <a:off x="5791200" y="1957685"/>
            <a:ext cx="279244" cy="461665"/>
          </a:xfrm>
          <a:prstGeom prst="rect">
            <a:avLst/>
          </a:prstGeom>
          <a:solidFill>
            <a:schemeClr val="bg1"/>
          </a:solidFill>
        </p:spPr>
        <p:txBody>
          <a:bodyPr wrap="none" rtlCol="0">
            <a:spAutoFit/>
          </a:bodyPr>
          <a:lstStyle/>
          <a:p>
            <a:r>
              <a:rPr lang="en-US" sz="2400" dirty="0"/>
              <a:t>f</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30</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99197" y="165735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343400" y="41802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286000" y="304935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6" name="Straight Arrow Connector 55"/>
          <p:cNvCxnSpPr>
            <a:cxnSpLocks/>
            <a:stCxn id="34" idx="1"/>
            <a:endCxn id="13" idx="4"/>
          </p:cNvCxnSpPr>
          <p:nvPr/>
        </p:nvCxnSpPr>
        <p:spPr bwMode="auto">
          <a:xfrm flipH="1" flipV="1">
            <a:off x="4628474" y="2111784"/>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4572000" y="2111784"/>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661864"/>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886451" y="4171952"/>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4114802"/>
            <a:ext cx="457200" cy="507831"/>
          </a:xfrm>
          <a:prstGeom prst="rect">
            <a:avLst/>
          </a:prstGeom>
          <a:noFill/>
        </p:spPr>
        <p:txBody>
          <a:bodyPr wrap="square" rtlCol="0">
            <a:spAutoFit/>
          </a:bodyPr>
          <a:lstStyle/>
          <a:p>
            <a:r>
              <a:rPr lang="en-US" sz="2700" dirty="0"/>
              <a:t>x</a:t>
            </a:r>
            <a:r>
              <a:rPr lang="en-US" sz="2700" baseline="-25000" dirty="0"/>
              <a:t>1</a:t>
            </a:r>
          </a:p>
        </p:txBody>
      </p:sp>
      <p:cxnSp>
        <p:nvCxnSpPr>
          <p:cNvPr id="53" name="Straight Arrow Connector 52"/>
          <p:cNvCxnSpPr>
            <a:cxnSpLocks/>
            <a:stCxn id="23" idx="1"/>
            <a:endCxn id="13" idx="4"/>
          </p:cNvCxnSpPr>
          <p:nvPr/>
        </p:nvCxnSpPr>
        <p:spPr bwMode="auto">
          <a:xfrm flipH="1" flipV="1">
            <a:off x="4628474" y="2111784"/>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2447645" y="2111784"/>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3429000" y="211178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E0FE5A-562C-1745-8203-B330FA8CD5F1}"/>
                  </a:ext>
                </a:extLst>
              </p:cNvPr>
              <p:cNvSpPr txBox="1"/>
              <p:nvPr/>
            </p:nvSpPr>
            <p:spPr>
              <a:xfrm>
                <a:off x="5410200" y="1637285"/>
                <a:ext cx="2698698"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5410200" y="1637285"/>
                <a:ext cx="2698698" cy="507831"/>
              </a:xfrm>
              <a:prstGeom prst="rect">
                <a:avLst/>
              </a:prstGeom>
              <a:blipFill>
                <a:blip r:embed="rId3"/>
                <a:stretch>
                  <a:fillRect r="-1408" b="-20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7286450" y="4171952"/>
            <a:ext cx="583141" cy="507831"/>
          </a:xfrm>
          <a:prstGeom prst="rect">
            <a:avLst/>
          </a:prstGeom>
          <a:noFill/>
        </p:spPr>
        <p:txBody>
          <a:bodyPr wrap="square" rtlCol="0">
            <a:spAutoFit/>
          </a:bodyPr>
          <a:lstStyle/>
          <a:p>
            <a:r>
              <a:rPr lang="en-US" sz="2700" dirty="0"/>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3032164" y="2671735"/>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4681066" y="2686051"/>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5995516" y="2700310"/>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7102471" y="2035945"/>
            <a:ext cx="1775486" cy="461665"/>
          </a:xfrm>
          <a:prstGeom prst="rect">
            <a:avLst/>
          </a:prstGeom>
          <a:noFill/>
        </p:spPr>
        <p:txBody>
          <a:bodyPr wrap="none" rtlCol="0">
            <a:spAutoFit/>
          </a:bodyPr>
          <a:lstStyle/>
          <a:p>
            <a:r>
              <a:rPr lang="en-US" sz="2400" dirty="0">
                <a:solidFill>
                  <a:schemeClr val="tx2"/>
                </a:solidFill>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4457701" y="1548454"/>
            <a:ext cx="429926" cy="646331"/>
          </a:xfrm>
          <a:prstGeom prst="rect">
            <a:avLst/>
          </a:prstGeom>
          <a:noFill/>
        </p:spPr>
        <p:txBody>
          <a:bodyPr wrap="none" rtlCol="0">
            <a:spAutoFit/>
          </a:bodyPr>
          <a:lstStyle/>
          <a:p>
            <a:r>
              <a:rPr lang="en-US" sz="3600" dirty="0" err="1"/>
              <a:t>σ</a:t>
            </a:r>
            <a:endParaRPr lang="en-US" sz="1013" dirty="0"/>
          </a:p>
        </p:txBody>
      </p:sp>
      <p:sp>
        <p:nvSpPr>
          <p:cNvPr id="64" name="TextBox 63">
            <a:extLst>
              <a:ext uri="{FF2B5EF4-FFF2-40B4-BE49-F238E27FC236}">
                <a16:creationId xmlns:a16="http://schemas.microsoft.com/office/drawing/2014/main" id="{BD2E8BCC-9E48-D347-BC1E-41462CC698A2}"/>
              </a:ext>
            </a:extLst>
          </p:cNvPr>
          <p:cNvSpPr txBox="1"/>
          <p:nvPr/>
        </p:nvSpPr>
        <p:spPr>
          <a:xfrm>
            <a:off x="375063" y="1690560"/>
            <a:ext cx="2019989"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vector x</a:t>
            </a:r>
          </a:p>
        </p:txBody>
      </p:sp>
      <p:sp>
        <p:nvSpPr>
          <p:cNvPr id="60" name="TextBox 59">
            <a:extLst>
              <a:ext uri="{FF2B5EF4-FFF2-40B4-BE49-F238E27FC236}">
                <a16:creationId xmlns:a16="http://schemas.microsoft.com/office/drawing/2014/main" id="{59339898-3A3D-444A-B30F-DAE8E5BD7EB3}"/>
              </a:ext>
            </a:extLst>
          </p:cNvPr>
          <p:cNvSpPr txBox="1"/>
          <p:nvPr/>
        </p:nvSpPr>
        <p:spPr>
          <a:xfrm>
            <a:off x="1912045" y="859851"/>
            <a:ext cx="5712461" cy="415498"/>
          </a:xfrm>
          <a:prstGeom prst="rect">
            <a:avLst/>
          </a:prstGeom>
          <a:noFill/>
        </p:spPr>
        <p:txBody>
          <a:bodyPr wrap="none" rtlCol="0">
            <a:spAutoFit/>
          </a:bodyPr>
          <a:lstStyle/>
          <a:p>
            <a:r>
              <a:rPr lang="en-US" sz="2100" dirty="0"/>
              <a:t>(we don't count the input layer in counting layers!)</a:t>
            </a:r>
          </a:p>
        </p:txBody>
      </p:sp>
      <p:sp>
        <p:nvSpPr>
          <p:cNvPr id="5" name="TextBox 4">
            <a:extLst>
              <a:ext uri="{FF2B5EF4-FFF2-40B4-BE49-F238E27FC236}">
                <a16:creationId xmlns:a16="http://schemas.microsoft.com/office/drawing/2014/main" id="{BC8637CD-167A-B14E-9ED3-5FF1C283B8B1}"/>
              </a:ext>
            </a:extLst>
          </p:cNvPr>
          <p:cNvSpPr txBox="1"/>
          <p:nvPr/>
        </p:nvSpPr>
        <p:spPr>
          <a:xfrm>
            <a:off x="1270330" y="3203170"/>
            <a:ext cx="917559" cy="369332"/>
          </a:xfrm>
          <a:prstGeom prst="rect">
            <a:avLst/>
          </a:prstGeom>
          <a:noFill/>
        </p:spPr>
        <p:txBody>
          <a:bodyPr wrap="none" rtlCol="0">
            <a:spAutoFit/>
          </a:bodyPr>
          <a:lstStyle/>
          <a:p>
            <a:r>
              <a:rPr lang="en-US" sz="1800" dirty="0">
                <a:solidFill>
                  <a:srgbClr val="627152"/>
                </a:solidFill>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6378700" y="2937194"/>
            <a:ext cx="865622" cy="369332"/>
          </a:xfrm>
          <a:prstGeom prst="rect">
            <a:avLst/>
          </a:prstGeom>
          <a:noFill/>
        </p:spPr>
        <p:txBody>
          <a:bodyPr wrap="none" rtlCol="0">
            <a:spAutoFit/>
          </a:bodyPr>
          <a:lstStyle/>
          <a:p>
            <a:r>
              <a:rPr lang="en-US" sz="1800" dirty="0">
                <a:solidFill>
                  <a:srgbClr val="627152"/>
                </a:solidFill>
              </a:rPr>
              <a:t>(scalar)</a:t>
            </a:r>
          </a:p>
        </p:txBody>
      </p:sp>
    </p:spTree>
    <p:extLst>
      <p:ext uri="{BB962C8B-B14F-4D97-AF65-F5344CB8AC3E}">
        <p14:creationId xmlns:p14="http://schemas.microsoft.com/office/powerpoint/2010/main" val="381471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9968" cy="800100"/>
          </a:xfrm>
        </p:spPr>
        <p:txBody>
          <a:bodyPr>
            <a:noAutofit/>
          </a:bodyPr>
          <a:lstStyle/>
          <a:p>
            <a:r>
              <a:rPr lang="en-US" sz="3000" dirty="0"/>
              <a:t>Multinomial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31</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05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029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434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p:cNvCxnSpPr>
          <p:nvPr/>
        </p:nvCxnSpPr>
        <p:spPr bwMode="auto">
          <a:xfrm flipV="1">
            <a:off x="3733801" y="53475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5720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stCxn id="21" idx="0"/>
          </p:cNvCxnSpPr>
          <p:nvPr/>
        </p:nvCxnSpPr>
        <p:spPr bwMode="auto">
          <a:xfrm flipV="1">
            <a:off x="2247900" y="304935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390900" y="2133423"/>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9" idx="4"/>
          </p:cNvCxnSpPr>
          <p:nvPr/>
        </p:nvCxnSpPr>
        <p:spPr bwMode="auto">
          <a:xfrm flipH="1" flipV="1">
            <a:off x="3733801" y="2133423"/>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3733801" y="2133423"/>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2382604" y="213342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733801" y="2133423"/>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382604" y="213342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stCxn id="21" idx="7"/>
            <a:endCxn id="12" idx="4"/>
          </p:cNvCxnSpPr>
          <p:nvPr/>
        </p:nvCxnSpPr>
        <p:spPr bwMode="auto">
          <a:xfrm flipV="1">
            <a:off x="2382604" y="213342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257801" y="2133423"/>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4572001" y="2133423"/>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a:endCxn id="9" idx="4"/>
          </p:cNvCxnSpPr>
          <p:nvPr/>
        </p:nvCxnSpPr>
        <p:spPr bwMode="auto">
          <a:xfrm flipH="1" flipV="1">
            <a:off x="3733801" y="2133423"/>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257801" y="2133423"/>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H="1" flipV="1">
            <a:off x="4572001" y="2133423"/>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a:endCxn id="12" idx="4"/>
          </p:cNvCxnSpPr>
          <p:nvPr/>
        </p:nvCxnSpPr>
        <p:spPr bwMode="auto">
          <a:xfrm flipV="1">
            <a:off x="4762500" y="2133423"/>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390900" y="2133423"/>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stCxn id="25" idx="0"/>
            <a:endCxn id="12" idx="4"/>
          </p:cNvCxnSpPr>
          <p:nvPr/>
        </p:nvCxnSpPr>
        <p:spPr bwMode="auto">
          <a:xfrm flipV="1">
            <a:off x="3390900" y="2133423"/>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2628900"/>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906347" y="4133420"/>
            <a:ext cx="44114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4171950"/>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p>
        </p:txBody>
      </p:sp>
      <p:cxnSp>
        <p:nvCxnSpPr>
          <p:cNvPr id="53" name="Straight Arrow Connector 52"/>
          <p:cNvCxnSpPr>
            <a:cxnSpLocks/>
            <a:stCxn id="23" idx="0"/>
            <a:endCxn id="13" idx="4"/>
          </p:cNvCxnSpPr>
          <p:nvPr/>
        </p:nvCxnSpPr>
        <p:spPr bwMode="auto">
          <a:xfrm flipH="1" flipV="1">
            <a:off x="4572001" y="2133423"/>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810047"/>
            <a:ext cx="7658100" cy="523220"/>
          </a:xfrm>
          <a:prstGeom prst="rect">
            <a:avLst/>
          </a:prstGeom>
          <a:noFill/>
        </p:spPr>
        <p:txBody>
          <a:bodyPr wrap="square" rtlCol="0">
            <a:spAutoFit/>
          </a:bodyPr>
          <a:lstStyle/>
          <a:p>
            <a:r>
              <a:rPr lang="en-US" sz="2800" dirty="0">
                <a:solidFill>
                  <a:srgbClr val="981535"/>
                </a:solidFill>
              </a:rPr>
              <a:t>Fully connected single layer network</a:t>
            </a:r>
          </a:p>
        </p:txBody>
      </p:sp>
      <p:sp>
        <p:nvSpPr>
          <p:cNvPr id="3" name="Rectangle 2">
            <a:extLst>
              <a:ext uri="{FF2B5EF4-FFF2-40B4-BE49-F238E27FC236}">
                <a16:creationId xmlns:a16="http://schemas.microsoft.com/office/drawing/2014/main" id="{8AD1876A-19B5-AE49-83FA-946D46310282}"/>
              </a:ext>
            </a:extLst>
          </p:cNvPr>
          <p:cNvSpPr/>
          <p:nvPr/>
        </p:nvSpPr>
        <p:spPr>
          <a:xfrm>
            <a:off x="1454558" y="3085033"/>
            <a:ext cx="1162215" cy="954107"/>
          </a:xfrm>
          <a:prstGeom prst="rect">
            <a:avLst/>
          </a:prstGeom>
        </p:spPr>
        <p:txBody>
          <a:bodyPr wrap="square">
            <a:spAutoFit/>
          </a:bodyPr>
          <a:lstStyle/>
          <a:p>
            <a:r>
              <a:rPr lang="en-US" sz="2800" dirty="0">
                <a:solidFill>
                  <a:schemeClr val="tx2"/>
                </a:solidFill>
              </a:rPr>
              <a:t>W is a matrix</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CB1F6F-E797-4A45-9FEC-24D5A0F3C4AD}"/>
                  </a:ext>
                </a:extLst>
              </p:cNvPr>
              <p:cNvSpPr txBox="1"/>
              <p:nvPr/>
            </p:nvSpPr>
            <p:spPr>
              <a:xfrm>
                <a:off x="5613211" y="1638661"/>
                <a:ext cx="3831644"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m:rPr>
                          <m:nor/>
                        </m:rPr>
                        <a:rPr lang="en-US" sz="2700">
                          <a:latin typeface="Cambria Math" panose="02040503050406030204" pitchFamily="18" charset="0"/>
                        </a:rPr>
                        <m:t>softmax</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𝑊𝑥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0" name="TextBox 39">
                <a:extLst>
                  <a:ext uri="{FF2B5EF4-FFF2-40B4-BE49-F238E27FC236}">
                    <a16:creationId xmlns:a16="http://schemas.microsoft.com/office/drawing/2014/main" id="{80CB1F6F-E797-4A45-9FEC-24D5A0F3C4AD}"/>
                  </a:ext>
                </a:extLst>
              </p:cNvPr>
              <p:cNvSpPr txBox="1">
                <a:spLocks noRot="1" noChangeAspect="1" noMove="1" noResize="1" noEditPoints="1" noAdjustHandles="1" noChangeArrowheads="1" noChangeShapeType="1" noTextEdit="1"/>
              </p:cNvSpPr>
              <p:nvPr/>
            </p:nvSpPr>
            <p:spPr>
              <a:xfrm>
                <a:off x="5613211" y="1638661"/>
                <a:ext cx="3831644" cy="507831"/>
              </a:xfrm>
              <a:prstGeom prst="rect">
                <a:avLst/>
              </a:prstGeom>
              <a:blipFill>
                <a:blip r:embed="rId3"/>
                <a:stretch>
                  <a:fillRect b="-20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4796DB7-1451-5C4F-81F0-C517963B035E}"/>
              </a:ext>
            </a:extLst>
          </p:cNvPr>
          <p:cNvSpPr txBox="1"/>
          <p:nvPr/>
        </p:nvSpPr>
        <p:spPr>
          <a:xfrm>
            <a:off x="6791326" y="4236735"/>
            <a:ext cx="471604"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+1</a:t>
            </a:r>
          </a:p>
        </p:txBody>
      </p:sp>
      <p:sp>
        <p:nvSpPr>
          <p:cNvPr id="43" name="Rectangle 42">
            <a:extLst>
              <a:ext uri="{FF2B5EF4-FFF2-40B4-BE49-F238E27FC236}">
                <a16:creationId xmlns:a16="http://schemas.microsoft.com/office/drawing/2014/main" id="{1354A9EB-28FF-EA43-A179-8F72EEB6527A}"/>
              </a:ext>
            </a:extLst>
          </p:cNvPr>
          <p:cNvSpPr/>
          <p:nvPr/>
        </p:nvSpPr>
        <p:spPr>
          <a:xfrm>
            <a:off x="6686517" y="2022047"/>
            <a:ext cx="2310652" cy="523220"/>
          </a:xfrm>
          <a:prstGeom prst="rect">
            <a:avLst/>
          </a:prstGeom>
        </p:spPr>
        <p:txBody>
          <a:bodyPr wrap="square">
            <a:spAutoFit/>
          </a:bodyPr>
          <a:lstStyle/>
          <a:p>
            <a:r>
              <a:rPr lang="en-US" sz="2800" dirty="0">
                <a:solidFill>
                  <a:schemeClr val="tx2"/>
                </a:solidFill>
              </a:rPr>
              <a:t>y is a vector</a:t>
            </a:r>
          </a:p>
        </p:txBody>
      </p:sp>
      <p:sp>
        <p:nvSpPr>
          <p:cNvPr id="45" name="TextBox 44">
            <a:extLst>
              <a:ext uri="{FF2B5EF4-FFF2-40B4-BE49-F238E27FC236}">
                <a16:creationId xmlns:a16="http://schemas.microsoft.com/office/drawing/2014/main" id="{6794CF16-0514-2942-87BA-D958E5CAEC9F}"/>
              </a:ext>
            </a:extLst>
          </p:cNvPr>
          <p:cNvSpPr txBox="1"/>
          <p:nvPr/>
        </p:nvSpPr>
        <p:spPr>
          <a:xfrm>
            <a:off x="3494713" y="1172235"/>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y</a:t>
            </a:r>
            <a:r>
              <a:rPr lang="en-US" sz="2400" baseline="-25000" dirty="0">
                <a:latin typeface="Times New Roman" panose="02020603050405020304" pitchFamily="18" charset="0"/>
                <a:cs typeface="Times New Roman" panose="02020603050405020304" pitchFamily="18" charset="0"/>
              </a:rPr>
              <a:t>1</a:t>
            </a:r>
          </a:p>
        </p:txBody>
      </p:sp>
      <p:sp>
        <p:nvSpPr>
          <p:cNvPr id="47" name="TextBox 46">
            <a:extLst>
              <a:ext uri="{FF2B5EF4-FFF2-40B4-BE49-F238E27FC236}">
                <a16:creationId xmlns:a16="http://schemas.microsoft.com/office/drawing/2014/main" id="{275C28FF-A703-5841-B938-401B16C08AA7}"/>
              </a:ext>
            </a:extLst>
          </p:cNvPr>
          <p:cNvSpPr txBox="1"/>
          <p:nvPr/>
        </p:nvSpPr>
        <p:spPr>
          <a:xfrm>
            <a:off x="4987437" y="1167771"/>
            <a:ext cx="4572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y</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176B418-2F6B-2347-AFE4-14E0484F474B}"/>
              </a:ext>
            </a:extLst>
          </p:cNvPr>
          <p:cNvSpPr/>
          <p:nvPr/>
        </p:nvSpPr>
        <p:spPr>
          <a:xfrm>
            <a:off x="6805269" y="3110564"/>
            <a:ext cx="2310652" cy="523220"/>
          </a:xfrm>
          <a:prstGeom prst="rect">
            <a:avLst/>
          </a:prstGeom>
        </p:spPr>
        <p:txBody>
          <a:bodyPr wrap="square">
            <a:spAutoFit/>
          </a:bodyPr>
          <a:lstStyle/>
          <a:p>
            <a:r>
              <a:rPr lang="en-US" sz="2800" dirty="0">
                <a:solidFill>
                  <a:schemeClr val="tx2"/>
                </a:solidFill>
              </a:rPr>
              <a:t>b is a vector</a:t>
            </a:r>
          </a:p>
        </p:txBody>
      </p:sp>
      <p:sp>
        <p:nvSpPr>
          <p:cNvPr id="50" name="TextBox 49">
            <a:extLst>
              <a:ext uri="{FF2B5EF4-FFF2-40B4-BE49-F238E27FC236}">
                <a16:creationId xmlns:a16="http://schemas.microsoft.com/office/drawing/2014/main" id="{4D779BA9-4A4C-D44C-9F2F-6A26E5C03DDA}"/>
              </a:ext>
            </a:extLst>
          </p:cNvPr>
          <p:cNvSpPr txBox="1"/>
          <p:nvPr/>
        </p:nvSpPr>
        <p:spPr>
          <a:xfrm>
            <a:off x="6214718" y="2602472"/>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1B200C40-4EB3-8F46-BFD7-31EF0BEE1BEF}"/>
              </a:ext>
            </a:extLst>
          </p:cNvPr>
          <p:cNvSpPr txBox="1"/>
          <p:nvPr/>
        </p:nvSpPr>
        <p:spPr>
          <a:xfrm>
            <a:off x="3570952" y="1607718"/>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0" name="TextBox 69">
            <a:extLst>
              <a:ext uri="{FF2B5EF4-FFF2-40B4-BE49-F238E27FC236}">
                <a16:creationId xmlns:a16="http://schemas.microsoft.com/office/drawing/2014/main" id="{C285E98C-6BF2-A94E-8903-EF3D15BA19E2}"/>
              </a:ext>
            </a:extLst>
          </p:cNvPr>
          <p:cNvSpPr txBox="1"/>
          <p:nvPr/>
        </p:nvSpPr>
        <p:spPr>
          <a:xfrm>
            <a:off x="4423224" y="1567219"/>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2" name="TextBox 71">
            <a:extLst>
              <a:ext uri="{FF2B5EF4-FFF2-40B4-BE49-F238E27FC236}">
                <a16:creationId xmlns:a16="http://schemas.microsoft.com/office/drawing/2014/main" id="{70E35245-F3C6-3949-8C9B-586BFC3B8597}"/>
              </a:ext>
            </a:extLst>
          </p:cNvPr>
          <p:cNvSpPr txBox="1"/>
          <p:nvPr/>
        </p:nvSpPr>
        <p:spPr>
          <a:xfrm>
            <a:off x="5113408" y="1578897"/>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3" name="TextBox 72">
            <a:extLst>
              <a:ext uri="{FF2B5EF4-FFF2-40B4-BE49-F238E27FC236}">
                <a16:creationId xmlns:a16="http://schemas.microsoft.com/office/drawing/2014/main" id="{EE8FB66E-4013-FC4D-91B9-815E64B8DAE8}"/>
              </a:ext>
            </a:extLst>
          </p:cNvPr>
          <p:cNvSpPr txBox="1"/>
          <p:nvPr/>
        </p:nvSpPr>
        <p:spPr>
          <a:xfrm>
            <a:off x="375062" y="1690560"/>
            <a:ext cx="2330037"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softmax</a:t>
            </a:r>
            <a:r>
              <a:rPr lang="en-US" sz="2400" dirty="0"/>
              <a:t> nodes)</a:t>
            </a:r>
            <a:endParaRPr lang="en-US" sz="2400" dirty="0">
              <a:solidFill>
                <a:schemeClr val="tx2"/>
              </a:solidFill>
            </a:endParaRPr>
          </a:p>
        </p:txBody>
      </p:sp>
      <p:sp>
        <p:nvSpPr>
          <p:cNvPr id="75" name="TextBox 74">
            <a:extLst>
              <a:ext uri="{FF2B5EF4-FFF2-40B4-BE49-F238E27FC236}">
                <a16:creationId xmlns:a16="http://schemas.microsoft.com/office/drawing/2014/main" id="{3CA69468-9096-A746-A14A-DAEFAC4EF5D6}"/>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scalars</a:t>
            </a:r>
          </a:p>
        </p:txBody>
      </p:sp>
    </p:spTree>
    <p:extLst>
      <p:ext uri="{BB962C8B-B14F-4D97-AF65-F5344CB8AC3E}">
        <p14:creationId xmlns:p14="http://schemas.microsoft.com/office/powerpoint/2010/main" val="1473848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6050-9560-0147-958D-269CA32D4084}"/>
              </a:ext>
            </a:extLst>
          </p:cNvPr>
          <p:cNvSpPr>
            <a:spLocks noGrp="1"/>
          </p:cNvSpPr>
          <p:nvPr>
            <p:ph type="title"/>
          </p:nvPr>
        </p:nvSpPr>
        <p:spPr>
          <a:xfrm>
            <a:off x="822960" y="119702"/>
            <a:ext cx="8321040" cy="680397"/>
          </a:xfrm>
        </p:spPr>
        <p:txBody>
          <a:bodyPr>
            <a:normAutofit fontScale="90000"/>
          </a:bodyPr>
          <a:lstStyle/>
          <a:p>
            <a:r>
              <a:rPr lang="en-US" dirty="0"/>
              <a:t>Reminder: </a:t>
            </a:r>
            <a:r>
              <a:rPr lang="en-US" dirty="0" err="1"/>
              <a:t>softmax</a:t>
            </a:r>
            <a:r>
              <a:rPr lang="en-US" dirty="0"/>
              <a:t>: a generalization of sigmoid</a:t>
            </a:r>
          </a:p>
        </p:txBody>
      </p:sp>
      <p:sp>
        <p:nvSpPr>
          <p:cNvPr id="3" name="Content Placeholder 2">
            <a:extLst>
              <a:ext uri="{FF2B5EF4-FFF2-40B4-BE49-F238E27FC236}">
                <a16:creationId xmlns:a16="http://schemas.microsoft.com/office/drawing/2014/main" id="{DB29A5E3-C1F1-3345-9DD8-0A0D44C179B9}"/>
              </a:ext>
            </a:extLst>
          </p:cNvPr>
          <p:cNvSpPr>
            <a:spLocks noGrp="1"/>
          </p:cNvSpPr>
          <p:nvPr>
            <p:ph idx="1"/>
          </p:nvPr>
        </p:nvSpPr>
        <p:spPr>
          <a:xfrm>
            <a:off x="447634" y="702612"/>
            <a:ext cx="8524917" cy="4321186"/>
          </a:xfrm>
        </p:spPr>
        <p:txBody>
          <a:bodyPr/>
          <a:lstStyle/>
          <a:p>
            <a:endParaRPr lang="en-US" dirty="0"/>
          </a:p>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p>
          <a:p>
            <a:endParaRPr lang="en-US" dirty="0"/>
          </a:p>
          <a:p>
            <a:endParaRPr lang="en-US" dirty="0"/>
          </a:p>
          <a:p>
            <a:endParaRPr lang="en-US" dirty="0"/>
          </a:p>
          <a:p>
            <a:endParaRPr lang="en-US" dirty="0"/>
          </a:p>
          <a:p>
            <a:r>
              <a:rPr lang="en-US" dirty="0"/>
              <a:t>Example:</a:t>
            </a:r>
          </a:p>
        </p:txBody>
      </p:sp>
      <p:pic>
        <p:nvPicPr>
          <p:cNvPr id="5" name="Picture 4">
            <a:extLst>
              <a:ext uri="{FF2B5EF4-FFF2-40B4-BE49-F238E27FC236}">
                <a16:creationId xmlns:a16="http://schemas.microsoft.com/office/drawing/2014/main" id="{ACD3161B-5C37-3244-8EDB-C75C46FF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81" y="2995662"/>
            <a:ext cx="4871538" cy="893596"/>
          </a:xfrm>
          <a:prstGeom prst="rect">
            <a:avLst/>
          </a:prstGeom>
        </p:spPr>
      </p:pic>
      <p:pic>
        <p:nvPicPr>
          <p:cNvPr id="7" name="Picture 6">
            <a:extLst>
              <a:ext uri="{FF2B5EF4-FFF2-40B4-BE49-F238E27FC236}">
                <a16:creationId xmlns:a16="http://schemas.microsoft.com/office/drawing/2014/main" id="{13A5F8A6-C792-DE46-A7B9-0EC179B8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4" y="1867379"/>
            <a:ext cx="7581148" cy="1095375"/>
          </a:xfrm>
          <a:prstGeom prst="rect">
            <a:avLst/>
          </a:prstGeom>
        </p:spPr>
      </p:pic>
      <p:pic>
        <p:nvPicPr>
          <p:cNvPr id="9" name="Picture 8">
            <a:extLst>
              <a:ext uri="{FF2B5EF4-FFF2-40B4-BE49-F238E27FC236}">
                <a16:creationId xmlns:a16="http://schemas.microsoft.com/office/drawing/2014/main" id="{5BFB0223-7490-A848-A0A1-03DA94A7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853" y="4190206"/>
            <a:ext cx="3920288" cy="461210"/>
          </a:xfrm>
          <a:prstGeom prst="rect">
            <a:avLst/>
          </a:prstGeom>
        </p:spPr>
      </p:pic>
      <p:pic>
        <p:nvPicPr>
          <p:cNvPr id="11" name="Picture 10">
            <a:extLst>
              <a:ext uri="{FF2B5EF4-FFF2-40B4-BE49-F238E27FC236}">
                <a16:creationId xmlns:a16="http://schemas.microsoft.com/office/drawing/2014/main" id="{38585B58-FA6D-094E-AB85-4FB38152B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100" y="4700846"/>
            <a:ext cx="4640932" cy="403559"/>
          </a:xfrm>
          <a:prstGeom prst="rect">
            <a:avLst/>
          </a:prstGeom>
        </p:spPr>
      </p:pic>
      <p:pic>
        <p:nvPicPr>
          <p:cNvPr id="14" name="Picture 13">
            <a:extLst>
              <a:ext uri="{FF2B5EF4-FFF2-40B4-BE49-F238E27FC236}">
                <a16:creationId xmlns:a16="http://schemas.microsoft.com/office/drawing/2014/main" id="{463A41E6-4D68-1C4A-B7C7-CB212F309A59}"/>
              </a:ext>
            </a:extLst>
          </p:cNvPr>
          <p:cNvPicPr>
            <a:picLocks noChangeAspect="1"/>
          </p:cNvPicPr>
          <p:nvPr/>
        </p:nvPicPr>
        <p:blipFill rotWithShape="1">
          <a:blip r:embed="rId3">
            <a:extLst>
              <a:ext uri="{28A0092B-C50C-407E-A947-70E740481C1C}">
                <a14:useLocalDpi xmlns:a14="http://schemas.microsoft.com/office/drawing/2010/main" val="0"/>
              </a:ext>
            </a:extLst>
          </a:blip>
          <a:srcRect r="76021"/>
          <a:stretch/>
        </p:blipFill>
        <p:spPr>
          <a:xfrm>
            <a:off x="1325356" y="4333876"/>
            <a:ext cx="1817895" cy="1095375"/>
          </a:xfrm>
          <a:prstGeom prst="rect">
            <a:avLst/>
          </a:prstGeom>
        </p:spPr>
      </p:pic>
    </p:spTree>
    <p:extLst>
      <p:ext uri="{BB962C8B-B14F-4D97-AF65-F5344CB8AC3E}">
        <p14:creationId xmlns:p14="http://schemas.microsoft.com/office/powerpoint/2010/main" val="275475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4" name="Rectangle 63">
            <a:extLst>
              <a:ext uri="{FF2B5EF4-FFF2-40B4-BE49-F238E27FC236}">
                <a16:creationId xmlns:a16="http://schemas.microsoft.com/office/drawing/2014/main" id="{082D8F22-BF7C-1B4E-9A2E-5F4EA2BCF327}"/>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1777B-5A7F-3243-B4A3-B85E235379FD}"/>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1809887-372D-A64D-9F2C-D6BA56E98C55}"/>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1128961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p>
        </p:txBody>
      </p:sp>
      <p:sp>
        <p:nvSpPr>
          <p:cNvPr id="51" name="Rectangle 50">
            <a:extLst>
              <a:ext uri="{FF2B5EF4-FFF2-40B4-BE49-F238E27FC236}">
                <a16:creationId xmlns:a16="http://schemas.microsoft.com/office/drawing/2014/main" id="{F1DC957F-7EF1-524E-AAB7-58302FC06939}"/>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B90A195-4711-6847-A1F0-43F79543E664}"/>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090BEB-C0C3-7B40-B981-48FF02071684}"/>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3206997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83A3B05F-6BB6-2A4F-BA3C-2AA27D156CCD}"/>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C8D85BA-73D8-8D49-8E9D-6DBB48F7AC9B}"/>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8C8D85BA-73D8-8D49-8E9D-6DBB48F7AC9B}"/>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6E8BACF-CDD5-CB45-A299-48BDFA9718E6}"/>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76E8BACF-CDD5-CB45-A299-48BDFA9718E6}"/>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623869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a:t>
            </a:r>
            <a:r>
              <a:rPr lang="en-US" b="0" dirty="0" err="1"/>
              <a:t>softmax</a:t>
            </a:r>
            <a:r>
              <a:rPr lang="en-US" b="0" dirty="0"/>
              <a:t>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7384023" y="1487908"/>
            <a:ext cx="2310652" cy="523220"/>
          </a:xfrm>
          <a:prstGeom prst="rect">
            <a:avLst/>
          </a:prstGeom>
        </p:spPr>
        <p:txBody>
          <a:bodyPr wrap="square">
            <a:spAutoFit/>
          </a:bodyPr>
          <a:lstStyle/>
          <a:p>
            <a:r>
              <a:rPr lang="en-US" sz="2800" dirty="0">
                <a:solidFill>
                  <a:schemeClr val="tx2"/>
                </a:solidFill>
              </a:rPr>
              <a:t>y is a vector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5D61C3-8105-DE47-94D9-A3650463975A}"/>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5BE0589-CBC0-6947-B195-A9C9927017D7}"/>
                  </a:ext>
                </a:extLst>
              </p:cNvPr>
              <p:cNvSpPr txBox="1"/>
              <p:nvPr/>
            </p:nvSpPr>
            <p:spPr>
              <a:xfrm>
                <a:off x="5906753" y="885680"/>
                <a:ext cx="26314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a:blip r:embed="rId5"/>
                <a:stretch>
                  <a:fillRect l="-2885" r="-4808" b="-34211"/>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35780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Multi-layer Notation</a:t>
            </a:r>
          </a:p>
        </p:txBody>
      </p:sp>
      <p:sp>
        <p:nvSpPr>
          <p:cNvPr id="8" name="Oval 7"/>
          <p:cNvSpPr/>
          <p:nvPr/>
        </p:nvSpPr>
        <p:spPr bwMode="auto">
          <a:xfrm>
            <a:off x="2230378" y="29524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0017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2839978" y="11236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36781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28399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2230378" y="153004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3068578" y="1599762"/>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3068578" y="1599762"/>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2392023" y="159976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47812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63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444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31447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1773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858778" y="327769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001778" y="3047562"/>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2286174" y="3022210"/>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2230378" y="3047562"/>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1020423" y="304756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2230378" y="3047562"/>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1020423" y="304756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1031582" y="304756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3906778" y="3047562"/>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3068578" y="3047562"/>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3144778" y="302869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3906778" y="3047562"/>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3068578" y="302869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3373378" y="304909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2039878" y="304756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0" y="3174710"/>
            <a:ext cx="1088383"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83" name="TextBox 82"/>
          <p:cNvSpPr txBox="1"/>
          <p:nvPr/>
        </p:nvSpPr>
        <p:spPr>
          <a:xfrm>
            <a:off x="4514956" y="4413744"/>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700408" y="4413744"/>
            <a:ext cx="457200" cy="461665"/>
          </a:xfrm>
          <a:prstGeom prst="rect">
            <a:avLst/>
          </a:prstGeom>
          <a:noFill/>
        </p:spPr>
        <p:txBody>
          <a:bodyPr wrap="square" rtlCol="0">
            <a:spAutoFit/>
          </a:bodyPr>
          <a:lstStyle/>
          <a:p>
            <a:r>
              <a:rPr lang="en-US" sz="2400" dirty="0"/>
              <a:t>x</a:t>
            </a:r>
            <a:r>
              <a:rPr lang="en-US" sz="2400" baseline="-25000" dirty="0"/>
              <a:t>1</a:t>
            </a:r>
          </a:p>
        </p:txBody>
      </p:sp>
      <p:sp>
        <p:nvSpPr>
          <p:cNvPr id="63" name="TextBox 62">
            <a:extLst>
              <a:ext uri="{FF2B5EF4-FFF2-40B4-BE49-F238E27FC236}">
                <a16:creationId xmlns:a16="http://schemas.microsoft.com/office/drawing/2014/main" id="{47A73503-3270-5047-A324-18EC3AE71939}"/>
              </a:ext>
            </a:extLst>
          </p:cNvPr>
          <p:cNvSpPr txBox="1"/>
          <p:nvPr/>
        </p:nvSpPr>
        <p:spPr>
          <a:xfrm>
            <a:off x="5392678" y="4400290"/>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4686301" y="3200401"/>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FB78A803-C112-CB46-944B-D5375F2FE36B}"/>
              </a:ext>
            </a:extLst>
          </p:cNvPr>
          <p:cNvSpPr txBox="1"/>
          <p:nvPr/>
        </p:nvSpPr>
        <p:spPr>
          <a:xfrm>
            <a:off x="1892218" y="4423140"/>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2951578" y="2512309"/>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51" name="TextBox 50">
            <a:extLst>
              <a:ext uri="{FF2B5EF4-FFF2-40B4-BE49-F238E27FC236}">
                <a16:creationId xmlns:a16="http://schemas.microsoft.com/office/drawing/2014/main" id="{16FC99DE-07E4-6943-9A97-1E37AE8695FB}"/>
              </a:ext>
            </a:extLst>
          </p:cNvPr>
          <p:cNvSpPr txBox="1"/>
          <p:nvPr/>
        </p:nvSpPr>
        <p:spPr>
          <a:xfrm>
            <a:off x="1487206" y="1569638"/>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p:sp>
        <p:nvSpPr>
          <p:cNvPr id="53" name="TextBox 52">
            <a:extLst>
              <a:ext uri="{FF2B5EF4-FFF2-40B4-BE49-F238E27FC236}">
                <a16:creationId xmlns:a16="http://schemas.microsoft.com/office/drawing/2014/main" id="{2CA89313-6CAD-554E-9D23-EAD5511383C8}"/>
              </a:ext>
            </a:extLst>
          </p:cNvPr>
          <p:cNvSpPr txBox="1"/>
          <p:nvPr/>
        </p:nvSpPr>
        <p:spPr>
          <a:xfrm>
            <a:off x="3830116" y="1706513"/>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0562FF-1E01-3441-8A09-AA2B6A0DC9B9}"/>
                  </a:ext>
                </a:extLst>
              </p:cNvPr>
              <p:cNvSpPr txBox="1"/>
              <p:nvPr/>
            </p:nvSpPr>
            <p:spPr>
              <a:xfrm>
                <a:off x="5762590" y="3092418"/>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[1]</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[1]</m:t>
                          </m:r>
                        </m:sup>
                      </m:sSup>
                    </m:oMath>
                  </m:oMathPara>
                </a14:m>
                <a:endParaRPr lang="en-US" sz="2100" dirty="0"/>
              </a:p>
            </p:txBody>
          </p:sp>
        </mc:Choice>
        <mc:Fallback xmlns="">
          <p:sp>
            <p:nvSpPr>
              <p:cNvPr id="5" name="TextBox 4">
                <a:extLst>
                  <a:ext uri="{FF2B5EF4-FFF2-40B4-BE49-F238E27FC236}">
                    <a16:creationId xmlns:a16="http://schemas.microsoft.com/office/drawing/2014/main" id="{BC0562FF-1E01-3441-8A09-AA2B6A0DC9B9}"/>
                  </a:ext>
                </a:extLst>
              </p:cNvPr>
              <p:cNvSpPr txBox="1">
                <a:spLocks noRot="1" noChangeAspect="1" noMove="1" noResize="1" noEditPoints="1" noAdjustHandles="1" noChangeArrowheads="1" noChangeShapeType="1" noTextEdit="1"/>
              </p:cNvSpPr>
              <p:nvPr/>
            </p:nvSpPr>
            <p:spPr>
              <a:xfrm>
                <a:off x="5762590" y="3092418"/>
                <a:ext cx="2698111" cy="4292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8A885C3-50DB-7848-8012-79C04D562EF4}"/>
                  </a:ext>
                </a:extLst>
              </p:cNvPr>
              <p:cNvSpPr txBox="1"/>
              <p:nvPr/>
            </p:nvSpPr>
            <p:spPr>
              <a:xfrm>
                <a:off x="5997523" y="4375074"/>
                <a:ext cx="665695"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oMath>
                  </m:oMathPara>
                </a14:m>
                <a:endParaRPr lang="en-US" sz="2100" dirty="0"/>
              </a:p>
            </p:txBody>
          </p:sp>
        </mc:Choice>
        <mc:Fallback xmlns="">
          <p:sp>
            <p:nvSpPr>
              <p:cNvPr id="55" name="TextBox 54">
                <a:extLst>
                  <a:ext uri="{FF2B5EF4-FFF2-40B4-BE49-F238E27FC236}">
                    <a16:creationId xmlns:a16="http://schemas.microsoft.com/office/drawing/2014/main" id="{98A885C3-50DB-7848-8012-79C04D562EF4}"/>
                  </a:ext>
                </a:extLst>
              </p:cNvPr>
              <p:cNvSpPr txBox="1">
                <a:spLocks noRot="1" noChangeAspect="1" noMove="1" noResize="1" noEditPoints="1" noAdjustHandles="1" noChangeArrowheads="1" noChangeShapeType="1" noTextEdit="1"/>
              </p:cNvSpPr>
              <p:nvPr/>
            </p:nvSpPr>
            <p:spPr>
              <a:xfrm>
                <a:off x="5997523" y="4375074"/>
                <a:ext cx="665695" cy="4292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E1D72F-E6EB-8346-9999-F516C1763888}"/>
                  </a:ext>
                </a:extLst>
              </p:cNvPr>
              <p:cNvSpPr txBox="1"/>
              <p:nvPr/>
            </p:nvSpPr>
            <p:spPr>
              <a:xfrm>
                <a:off x="5811778" y="2614009"/>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oMath>
                  </m:oMathPara>
                </a14:m>
                <a:endParaRPr lang="en-US" sz="2100" dirty="0"/>
              </a:p>
            </p:txBody>
          </p:sp>
        </mc:Choice>
        <mc:Fallback xmlns="">
          <p:sp>
            <p:nvSpPr>
              <p:cNvPr id="57" name="TextBox 56">
                <a:extLst>
                  <a:ext uri="{FF2B5EF4-FFF2-40B4-BE49-F238E27FC236}">
                    <a16:creationId xmlns:a16="http://schemas.microsoft.com/office/drawing/2014/main" id="{8DE1D72F-E6EB-8346-9999-F516C1763888}"/>
                  </a:ext>
                </a:extLst>
              </p:cNvPr>
              <p:cNvSpPr txBox="1">
                <a:spLocks noRot="1" noChangeAspect="1" noMove="1" noResize="1" noEditPoints="1" noAdjustHandles="1" noChangeArrowheads="1" noChangeShapeType="1" noTextEdit="1"/>
              </p:cNvSpPr>
              <p:nvPr/>
            </p:nvSpPr>
            <p:spPr>
              <a:xfrm>
                <a:off x="5811778" y="2614009"/>
                <a:ext cx="2079608" cy="437749"/>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3B75AAB-340F-8A48-8103-35C65373C384}"/>
                  </a:ext>
                </a:extLst>
              </p:cNvPr>
              <p:cNvSpPr txBox="1"/>
              <p:nvPr/>
            </p:nvSpPr>
            <p:spPr>
              <a:xfrm>
                <a:off x="4686301" y="1536884"/>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[2]</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[2]</m:t>
                          </m:r>
                        </m:sup>
                      </m:sSup>
                    </m:oMath>
                  </m:oMathPara>
                </a14:m>
                <a:endParaRPr lang="en-US" sz="2100" dirty="0"/>
              </a:p>
            </p:txBody>
          </p:sp>
        </mc:Choice>
        <mc:Fallback xmlns="">
          <p:sp>
            <p:nvSpPr>
              <p:cNvPr id="59" name="TextBox 58">
                <a:extLst>
                  <a:ext uri="{FF2B5EF4-FFF2-40B4-BE49-F238E27FC236}">
                    <a16:creationId xmlns:a16="http://schemas.microsoft.com/office/drawing/2014/main" id="{53B75AAB-340F-8A48-8103-35C65373C384}"/>
                  </a:ext>
                </a:extLst>
              </p:cNvPr>
              <p:cNvSpPr txBox="1">
                <a:spLocks noRot="1" noChangeAspect="1" noMove="1" noResize="1" noEditPoints="1" noAdjustHandles="1" noChangeArrowheads="1" noChangeShapeType="1" noTextEdit="1"/>
              </p:cNvSpPr>
              <p:nvPr/>
            </p:nvSpPr>
            <p:spPr>
              <a:xfrm>
                <a:off x="4686301" y="1536884"/>
                <a:ext cx="2698111" cy="42928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8CD327-7EF1-F54D-A30C-591FDB104E94}"/>
                  </a:ext>
                </a:extLst>
              </p:cNvPr>
              <p:cNvSpPr txBox="1"/>
              <p:nvPr/>
            </p:nvSpPr>
            <p:spPr>
              <a:xfrm>
                <a:off x="4662523" y="1152358"/>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oMath>
                  </m:oMathPara>
                </a14:m>
                <a:endParaRPr lang="en-US" sz="2100" dirty="0"/>
              </a:p>
            </p:txBody>
          </p:sp>
        </mc:Choice>
        <mc:Fallback xmlns="">
          <p:sp>
            <p:nvSpPr>
              <p:cNvPr id="61" name="TextBox 60">
                <a:extLst>
                  <a:ext uri="{FF2B5EF4-FFF2-40B4-BE49-F238E27FC236}">
                    <a16:creationId xmlns:a16="http://schemas.microsoft.com/office/drawing/2014/main" id="{158CD327-7EF1-F54D-A30C-591FDB104E94}"/>
                  </a:ext>
                </a:extLst>
              </p:cNvPr>
              <p:cNvSpPr txBox="1">
                <a:spLocks noRot="1" noChangeAspect="1" noMove="1" noResize="1" noEditPoints="1" noAdjustHandles="1" noChangeArrowheads="1" noChangeShapeType="1" noTextEdit="1"/>
              </p:cNvSpPr>
              <p:nvPr/>
            </p:nvSpPr>
            <p:spPr>
              <a:xfrm>
                <a:off x="4662523" y="1152358"/>
                <a:ext cx="2079608" cy="437749"/>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4117CC7-81D7-444A-94DE-B20905620D50}"/>
                  </a:ext>
                </a:extLst>
              </p:cNvPr>
              <p:cNvSpPr txBox="1"/>
              <p:nvPr/>
            </p:nvSpPr>
            <p:spPr>
              <a:xfrm>
                <a:off x="4668779" y="715237"/>
                <a:ext cx="1172629"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𝑎</m:t>
                          </m:r>
                        </m:e>
                        <m:sup>
                          <m:r>
                            <a:rPr lang="en-US" sz="2100" i="1">
                              <a:latin typeface="Cambria Math" panose="02040503050406030204" pitchFamily="18" charset="0"/>
                            </a:rPr>
                            <m:t>[2]</m:t>
                          </m:r>
                        </m:sup>
                      </m:sSup>
                    </m:oMath>
                  </m:oMathPara>
                </a14:m>
                <a:endParaRPr lang="en-US" sz="2100" dirty="0"/>
              </a:p>
            </p:txBody>
          </p:sp>
        </mc:Choice>
        <mc:Fallback xmlns="">
          <p:sp>
            <p:nvSpPr>
              <p:cNvPr id="75" name="TextBox 74">
                <a:extLst>
                  <a:ext uri="{FF2B5EF4-FFF2-40B4-BE49-F238E27FC236}">
                    <a16:creationId xmlns:a16="http://schemas.microsoft.com/office/drawing/2014/main" id="{64117CC7-81D7-444A-94DE-B20905620D50}"/>
                  </a:ext>
                </a:extLst>
              </p:cNvPr>
              <p:cNvSpPr txBox="1">
                <a:spLocks noRot="1" noChangeAspect="1" noMove="1" noResize="1" noEditPoints="1" noAdjustHandles="1" noChangeArrowheads="1" noChangeShapeType="1" noTextEdit="1"/>
              </p:cNvSpPr>
              <p:nvPr/>
            </p:nvSpPr>
            <p:spPr>
              <a:xfrm>
                <a:off x="4668779" y="715237"/>
                <a:ext cx="1172629" cy="429285"/>
              </a:xfrm>
              <a:prstGeom prst="rect">
                <a:avLst/>
              </a:prstGeom>
              <a:blipFill>
                <a:blip r:embed="rId8"/>
                <a:stretch>
                  <a:fillRect b="-5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61A64EF-1850-EA4E-9159-BFA68961A144}"/>
              </a:ext>
            </a:extLst>
          </p:cNvPr>
          <p:cNvSpPr txBox="1"/>
          <p:nvPr/>
        </p:nvSpPr>
        <p:spPr>
          <a:xfrm>
            <a:off x="6786866" y="1084812"/>
            <a:ext cx="1678665"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sigmoid or </a:t>
            </a:r>
            <a:r>
              <a:rPr lang="en-US" sz="1500" dirty="0" err="1">
                <a:latin typeface="Times New Roman" panose="02020603050405020304" pitchFamily="18" charset="0"/>
                <a:cs typeface="Times New Roman" panose="02020603050405020304" pitchFamily="18" charset="0"/>
              </a:rPr>
              <a:t>softmax</a:t>
            </a:r>
            <a:endParaRPr lang="en-US" sz="15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43B7EA6D-3AD2-C448-B42A-1077B64D2355}"/>
              </a:ext>
            </a:extLst>
          </p:cNvPr>
          <p:cNvSpPr txBox="1"/>
          <p:nvPr/>
        </p:nvSpPr>
        <p:spPr>
          <a:xfrm>
            <a:off x="7905568" y="2571490"/>
            <a:ext cx="654346" cy="323165"/>
          </a:xfrm>
          <a:prstGeom prst="rect">
            <a:avLst/>
          </a:prstGeom>
          <a:noFill/>
        </p:spPr>
        <p:txBody>
          <a:bodyPr wrap="none" rtlCol="0">
            <a:spAutoFit/>
          </a:bodyPr>
          <a:lstStyle/>
          <a:p>
            <a:r>
              <a:rPr lang="en-US" sz="1500" dirty="0" err="1">
                <a:latin typeface="Times New Roman" panose="02020603050405020304" pitchFamily="18" charset="0"/>
                <a:cs typeface="Times New Roman" panose="02020603050405020304" pitchFamily="18" charset="0"/>
              </a:rPr>
              <a:t>ReLU</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782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957E-4573-F948-9812-82CC80E15F6D}"/>
              </a:ext>
            </a:extLst>
          </p:cNvPr>
          <p:cNvSpPr>
            <a:spLocks noGrp="1"/>
          </p:cNvSpPr>
          <p:nvPr>
            <p:ph type="title"/>
          </p:nvPr>
        </p:nvSpPr>
        <p:spPr/>
        <p:txBody>
          <a:bodyPr/>
          <a:lstStyle/>
          <a:p>
            <a:r>
              <a:rPr lang="en-US" b="0" dirty="0"/>
              <a:t>Multi Layer Notation</a:t>
            </a:r>
          </a:p>
        </p:txBody>
      </p:sp>
      <p:sp>
        <p:nvSpPr>
          <p:cNvPr id="4" name="Slide Number Placeholder 3">
            <a:extLst>
              <a:ext uri="{FF2B5EF4-FFF2-40B4-BE49-F238E27FC236}">
                <a16:creationId xmlns:a16="http://schemas.microsoft.com/office/drawing/2014/main" id="{342D2BF1-F3C5-BF43-B9C1-862176EFEC4F}"/>
              </a:ext>
            </a:extLst>
          </p:cNvPr>
          <p:cNvSpPr>
            <a:spLocks noGrp="1"/>
          </p:cNvSpPr>
          <p:nvPr>
            <p:ph type="sldNum" sz="quarter" idx="12"/>
          </p:nvPr>
        </p:nvSpPr>
        <p:spPr/>
        <p:txBody>
          <a:bodyPr/>
          <a:lstStyle/>
          <a:p>
            <a:pPr>
              <a:defRPr/>
            </a:pPr>
            <a:fld id="{713DD8BE-556E-3440-9013-11CC5588178D}" type="slidenum">
              <a:rPr lang="en-US" smtClean="0"/>
              <a:pPr>
                <a:defRPr/>
              </a:pPr>
              <a:t>38</a:t>
            </a:fld>
            <a:endParaRPr lang="en-US"/>
          </a:p>
        </p:txBody>
      </p:sp>
      <p:pic>
        <p:nvPicPr>
          <p:cNvPr id="5" name="Picture 4">
            <a:extLst>
              <a:ext uri="{FF2B5EF4-FFF2-40B4-BE49-F238E27FC236}">
                <a16:creationId xmlns:a16="http://schemas.microsoft.com/office/drawing/2014/main" id="{E6B58516-1A10-7B46-BFBF-82AC28F804A7}"/>
              </a:ext>
            </a:extLst>
          </p:cNvPr>
          <p:cNvPicPr>
            <a:picLocks noChangeAspect="1"/>
          </p:cNvPicPr>
          <p:nvPr/>
        </p:nvPicPr>
        <p:blipFill>
          <a:blip r:embed="rId3"/>
          <a:stretch>
            <a:fillRect/>
          </a:stretch>
        </p:blipFill>
        <p:spPr>
          <a:xfrm>
            <a:off x="523643" y="1171785"/>
            <a:ext cx="3311123" cy="2717800"/>
          </a:xfrm>
          <a:prstGeom prst="rect">
            <a:avLst/>
          </a:prstGeom>
        </p:spPr>
      </p:pic>
      <p:pic>
        <p:nvPicPr>
          <p:cNvPr id="6" name="Picture 5">
            <a:extLst>
              <a:ext uri="{FF2B5EF4-FFF2-40B4-BE49-F238E27FC236}">
                <a16:creationId xmlns:a16="http://schemas.microsoft.com/office/drawing/2014/main" id="{CF3FDF68-4037-C34A-8AAD-8E0F66849515}"/>
              </a:ext>
            </a:extLst>
          </p:cNvPr>
          <p:cNvPicPr>
            <a:picLocks noChangeAspect="1"/>
          </p:cNvPicPr>
          <p:nvPr/>
        </p:nvPicPr>
        <p:blipFill>
          <a:blip r:embed="rId4"/>
          <a:stretch>
            <a:fillRect/>
          </a:stretch>
        </p:blipFill>
        <p:spPr>
          <a:xfrm>
            <a:off x="4682722" y="2157477"/>
            <a:ext cx="4461278" cy="1915085"/>
          </a:xfrm>
          <a:prstGeom prst="rect">
            <a:avLst/>
          </a:prstGeom>
        </p:spPr>
      </p:pic>
      <p:pic>
        <p:nvPicPr>
          <p:cNvPr id="9" name="Picture 8">
            <a:extLst>
              <a:ext uri="{FF2B5EF4-FFF2-40B4-BE49-F238E27FC236}">
                <a16:creationId xmlns:a16="http://schemas.microsoft.com/office/drawing/2014/main" id="{567E349A-4ED6-1D43-AFA2-9C79961551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44400" y="51152"/>
            <a:ext cx="1964966" cy="2009625"/>
          </a:xfrm>
          <a:prstGeom prst="rect">
            <a:avLst/>
          </a:prstGeom>
        </p:spPr>
      </p:pic>
    </p:spTree>
    <p:extLst>
      <p:ext uri="{BB962C8B-B14F-4D97-AF65-F5344CB8AC3E}">
        <p14:creationId xmlns:p14="http://schemas.microsoft.com/office/powerpoint/2010/main" val="272408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39CC-D4E4-5D40-B3D4-00218347EEE9}"/>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C6CF4019-1EE5-CE45-AB74-959B5691CBA4}"/>
              </a:ext>
            </a:extLst>
          </p:cNvPr>
          <p:cNvSpPr>
            <a:spLocks noGrp="1"/>
          </p:cNvSpPr>
          <p:nvPr>
            <p:ph idx="1"/>
          </p:nvPr>
        </p:nvSpPr>
        <p:spPr/>
        <p:txBody>
          <a:bodyPr/>
          <a:lstStyle/>
          <a:p>
            <a:r>
              <a:rPr lang="en-US" dirty="0"/>
              <a:t>Let's switch to a notation without the bias unit</a:t>
            </a:r>
          </a:p>
          <a:p>
            <a:r>
              <a:rPr lang="en-US" dirty="0"/>
              <a:t>Just a notational change</a:t>
            </a:r>
          </a:p>
          <a:p>
            <a:pPr marL="557199" indent="-557199">
              <a:buFont typeface="+mj-lt"/>
              <a:buAutoNum type="arabicPeriod"/>
            </a:pPr>
            <a:r>
              <a:rPr lang="en-US" dirty="0"/>
              <a:t>Add a dummy node a</a:t>
            </a:r>
            <a:r>
              <a:rPr lang="en-US" baseline="-25000" dirty="0"/>
              <a:t>0</a:t>
            </a:r>
            <a:r>
              <a:rPr lang="en-US" dirty="0"/>
              <a:t>=1 to each layer</a:t>
            </a:r>
          </a:p>
          <a:p>
            <a:pPr marL="557199" indent="-557199">
              <a:buFont typeface="+mj-lt"/>
              <a:buAutoNum type="arabicPeriod"/>
            </a:pPr>
            <a:r>
              <a:rPr lang="en-US" dirty="0"/>
              <a:t>Its weight w</a:t>
            </a:r>
            <a:r>
              <a:rPr lang="en-US" baseline="-25000" dirty="0"/>
              <a:t>0</a:t>
            </a:r>
            <a:r>
              <a:rPr lang="en-US" dirty="0"/>
              <a:t> will be the bias</a:t>
            </a:r>
          </a:p>
          <a:p>
            <a:pPr marL="557199" indent="-557199">
              <a:buFont typeface="+mj-lt"/>
              <a:buAutoNum type="arabicPeriod"/>
            </a:pPr>
            <a:r>
              <a:rPr lang="en-US" dirty="0"/>
              <a:t>So input layer a</a:t>
            </a:r>
            <a:r>
              <a:rPr lang="en-US" baseline="30000" dirty="0"/>
              <a:t>[0]</a:t>
            </a:r>
            <a:r>
              <a:rPr lang="en-US" baseline="-25000" dirty="0"/>
              <a:t>0</a:t>
            </a:r>
            <a:r>
              <a:rPr lang="en-US" dirty="0"/>
              <a:t>=1, </a:t>
            </a:r>
          </a:p>
          <a:p>
            <a:pPr marL="954053" lvl="1" indent="-557199"/>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extLst>
      <p:ext uri="{BB962C8B-B14F-4D97-AF65-F5344CB8AC3E}">
        <p14:creationId xmlns:p14="http://schemas.microsoft.com/office/powerpoint/2010/main" val="7555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417F-89FC-E64D-8556-1120F0E3BB93}"/>
              </a:ext>
            </a:extLst>
          </p:cNvPr>
          <p:cNvSpPr>
            <a:spLocks noGrp="1"/>
          </p:cNvSpPr>
          <p:nvPr>
            <p:ph type="title"/>
          </p:nvPr>
        </p:nvSpPr>
        <p:spPr/>
        <p:txBody>
          <a:bodyPr/>
          <a:lstStyle/>
          <a:p>
            <a:r>
              <a:rPr lang="en-US" dirty="0"/>
              <a:t>Neural unit</a:t>
            </a:r>
          </a:p>
        </p:txBody>
      </p:sp>
      <p:sp>
        <p:nvSpPr>
          <p:cNvPr id="3" name="Content Placeholder 2">
            <a:extLst>
              <a:ext uri="{FF2B5EF4-FFF2-40B4-BE49-F238E27FC236}">
                <a16:creationId xmlns:a16="http://schemas.microsoft.com/office/drawing/2014/main" id="{FD85E108-E3AB-B843-B70E-E9644B1593FA}"/>
              </a:ext>
            </a:extLst>
          </p:cNvPr>
          <p:cNvSpPr>
            <a:spLocks noGrp="1"/>
          </p:cNvSpPr>
          <p:nvPr>
            <p:ph idx="1"/>
          </p:nvPr>
        </p:nvSpPr>
        <p:spPr>
          <a:xfrm>
            <a:off x="822962" y="1200150"/>
            <a:ext cx="8206739" cy="3429000"/>
          </a:xfrm>
        </p:spPr>
        <p:txBody>
          <a:bodyPr/>
          <a:lstStyle/>
          <a:p>
            <a:r>
              <a:rPr lang="en-US" dirty="0"/>
              <a:t>Take weighted sum of inputs, plus a bias</a:t>
            </a:r>
          </a:p>
          <a:p>
            <a:endParaRPr lang="en-US" dirty="0"/>
          </a:p>
          <a:p>
            <a:endParaRPr lang="en-US" dirty="0"/>
          </a:p>
          <a:p>
            <a:endParaRPr lang="en-US" dirty="0"/>
          </a:p>
          <a:p>
            <a:r>
              <a:rPr lang="en-US" dirty="0"/>
              <a:t>Instead of just using z, we'll apply a nonlinear activation function f:</a:t>
            </a:r>
          </a:p>
        </p:txBody>
      </p:sp>
      <p:pic>
        <p:nvPicPr>
          <p:cNvPr id="5" name="Picture 4">
            <a:extLst>
              <a:ext uri="{FF2B5EF4-FFF2-40B4-BE49-F238E27FC236}">
                <a16:creationId xmlns:a16="http://schemas.microsoft.com/office/drawing/2014/main" id="{A399AAE9-0991-E245-871B-6D2BCA462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913" y="1600200"/>
            <a:ext cx="2428875" cy="857250"/>
          </a:xfrm>
          <a:prstGeom prst="rect">
            <a:avLst/>
          </a:prstGeom>
        </p:spPr>
      </p:pic>
      <p:pic>
        <p:nvPicPr>
          <p:cNvPr id="7" name="Picture 6">
            <a:extLst>
              <a:ext uri="{FF2B5EF4-FFF2-40B4-BE49-F238E27FC236}">
                <a16:creationId xmlns:a16="http://schemas.microsoft.com/office/drawing/2014/main" id="{67124BF1-8874-ED41-9E81-EB851B3E9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0" y="2628900"/>
            <a:ext cx="2019300" cy="457200"/>
          </a:xfrm>
          <a:prstGeom prst="rect">
            <a:avLst/>
          </a:prstGeom>
        </p:spPr>
      </p:pic>
      <p:pic>
        <p:nvPicPr>
          <p:cNvPr id="9" name="Picture 8">
            <a:extLst>
              <a:ext uri="{FF2B5EF4-FFF2-40B4-BE49-F238E27FC236}">
                <a16:creationId xmlns:a16="http://schemas.microsoft.com/office/drawing/2014/main" id="{C555481E-B716-0146-B2A4-26E5043E9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6046" y="4057650"/>
            <a:ext cx="2161309" cy="457200"/>
          </a:xfrm>
          <a:prstGeom prst="rect">
            <a:avLst/>
          </a:prstGeom>
        </p:spPr>
      </p:pic>
    </p:spTree>
    <p:extLst>
      <p:ext uri="{BB962C8B-B14F-4D97-AF65-F5344CB8AC3E}">
        <p14:creationId xmlns:p14="http://schemas.microsoft.com/office/powerpoint/2010/main" val="214868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D5D9-B6D6-8344-9A97-857A9253803D}"/>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5EA9C9E3-9F5B-884F-AD6F-4CBE84257943}"/>
              </a:ext>
            </a:extLst>
          </p:cNvPr>
          <p:cNvSpPr>
            <a:spLocks noGrp="1"/>
          </p:cNvSpPr>
          <p:nvPr>
            <p:ph idx="1"/>
          </p:nvPr>
        </p:nvSpPr>
        <p:spPr/>
        <p:txBody>
          <a:bodyPr/>
          <a:lstStyle/>
          <a:p>
            <a:r>
              <a:rPr lang="en-US" dirty="0"/>
              <a:t>Instead of:					We'll do this:</a:t>
            </a:r>
          </a:p>
        </p:txBody>
      </p:sp>
      <p:pic>
        <p:nvPicPr>
          <p:cNvPr id="5" name="Picture 4">
            <a:extLst>
              <a:ext uri="{FF2B5EF4-FFF2-40B4-BE49-F238E27FC236}">
                <a16:creationId xmlns:a16="http://schemas.microsoft.com/office/drawing/2014/main" id="{559E1DC1-91C6-9146-9281-5AB316C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2641410"/>
            <a:ext cx="2371680" cy="444690"/>
          </a:xfrm>
          <a:prstGeom prst="rect">
            <a:avLst/>
          </a:prstGeom>
        </p:spPr>
      </p:pic>
      <p:pic>
        <p:nvPicPr>
          <p:cNvPr id="7" name="Picture 6">
            <a:extLst>
              <a:ext uri="{FF2B5EF4-FFF2-40B4-BE49-F238E27FC236}">
                <a16:creationId xmlns:a16="http://schemas.microsoft.com/office/drawing/2014/main" id="{5B5C0282-30F3-764F-B342-2D3FDEDAE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863" y="2571751"/>
            <a:ext cx="1852875" cy="481748"/>
          </a:xfrm>
          <a:prstGeom prst="rect">
            <a:avLst/>
          </a:prstGeom>
        </p:spPr>
      </p:pic>
      <p:pic>
        <p:nvPicPr>
          <p:cNvPr id="9" name="Picture 8">
            <a:extLst>
              <a:ext uri="{FF2B5EF4-FFF2-40B4-BE49-F238E27FC236}">
                <a16:creationId xmlns:a16="http://schemas.microsoft.com/office/drawing/2014/main" id="{8D88C272-C1B2-0341-820E-E51BEEBDC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300" y="3244936"/>
            <a:ext cx="3965153" cy="1259955"/>
          </a:xfrm>
          <a:prstGeom prst="rect">
            <a:avLst/>
          </a:prstGeom>
        </p:spPr>
      </p:pic>
      <p:pic>
        <p:nvPicPr>
          <p:cNvPr id="11" name="Picture 10">
            <a:extLst>
              <a:ext uri="{FF2B5EF4-FFF2-40B4-BE49-F238E27FC236}">
                <a16:creationId xmlns:a16="http://schemas.microsoft.com/office/drawing/2014/main" id="{E9248D8D-D0E6-874E-8A72-A3238BAA3A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575" y="3022590"/>
            <a:ext cx="2223450" cy="1482300"/>
          </a:xfrm>
          <a:prstGeom prst="rect">
            <a:avLst/>
          </a:prstGeom>
        </p:spPr>
      </p:pic>
      <p:sp>
        <p:nvSpPr>
          <p:cNvPr id="12" name="TextBox 11">
            <a:extLst>
              <a:ext uri="{FF2B5EF4-FFF2-40B4-BE49-F238E27FC236}">
                <a16:creationId xmlns:a16="http://schemas.microsoft.com/office/drawing/2014/main" id="{E35A2307-8C8C-A64A-8811-29C43D5721C0}"/>
              </a:ext>
            </a:extLst>
          </p:cNvPr>
          <p:cNvSpPr txBox="1"/>
          <p:nvPr/>
        </p:nvSpPr>
        <p:spPr>
          <a:xfrm>
            <a:off x="1053547" y="1828802"/>
            <a:ext cx="2409634"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
        <p:nvSpPr>
          <p:cNvPr id="13" name="TextBox 12">
            <a:extLst>
              <a:ext uri="{FF2B5EF4-FFF2-40B4-BE49-F238E27FC236}">
                <a16:creationId xmlns:a16="http://schemas.microsoft.com/office/drawing/2014/main" id="{0FB1FA96-5803-8541-8977-9A7033EB2AF8}"/>
              </a:ext>
            </a:extLst>
          </p:cNvPr>
          <p:cNvSpPr txBox="1"/>
          <p:nvPr/>
        </p:nvSpPr>
        <p:spPr>
          <a:xfrm>
            <a:off x="5743899" y="1861583"/>
            <a:ext cx="2852063"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0</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Tree>
    <p:extLst>
      <p:ext uri="{BB962C8B-B14F-4D97-AF65-F5344CB8AC3E}">
        <p14:creationId xmlns:p14="http://schemas.microsoft.com/office/powerpoint/2010/main" val="1454465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DCA5-80DF-CB46-94C0-75992478720B}"/>
              </a:ext>
            </a:extLst>
          </p:cNvPr>
          <p:cNvSpPr>
            <a:spLocks noGrp="1"/>
          </p:cNvSpPr>
          <p:nvPr>
            <p:ph type="title"/>
          </p:nvPr>
        </p:nvSpPr>
        <p:spPr/>
        <p:txBody>
          <a:bodyPr/>
          <a:lstStyle/>
          <a:p>
            <a:r>
              <a:rPr lang="en-US" dirty="0"/>
              <a:t>Replacing the bias unit</a:t>
            </a:r>
          </a:p>
        </p:txBody>
      </p:sp>
      <p:pic>
        <p:nvPicPr>
          <p:cNvPr id="5" name="Content Placeholder 4">
            <a:extLst>
              <a:ext uri="{FF2B5EF4-FFF2-40B4-BE49-F238E27FC236}">
                <a16:creationId xmlns:a16="http://schemas.microsoft.com/office/drawing/2014/main" id="{CBED5C63-087F-654C-B12E-FBB019B638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1" y="2057401"/>
            <a:ext cx="3585278" cy="2185988"/>
          </a:xfrm>
        </p:spPr>
      </p:pic>
      <p:pic>
        <p:nvPicPr>
          <p:cNvPr id="7" name="Picture 6">
            <a:extLst>
              <a:ext uri="{FF2B5EF4-FFF2-40B4-BE49-F238E27FC236}">
                <a16:creationId xmlns:a16="http://schemas.microsoft.com/office/drawing/2014/main" id="{3A45AAC8-D661-1A49-A14F-6DDCB6278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122" y="2045477"/>
            <a:ext cx="3585278" cy="2209835"/>
          </a:xfrm>
          <a:prstGeom prst="rect">
            <a:avLst/>
          </a:prstGeom>
        </p:spPr>
      </p:pic>
      <p:sp>
        <p:nvSpPr>
          <p:cNvPr id="8" name="Content Placeholder 2">
            <a:extLst>
              <a:ext uri="{FF2B5EF4-FFF2-40B4-BE49-F238E27FC236}">
                <a16:creationId xmlns:a16="http://schemas.microsoft.com/office/drawing/2014/main" id="{F0325B61-E264-454D-AE0D-FD5E6958F69A}"/>
              </a:ext>
            </a:extLst>
          </p:cNvPr>
          <p:cNvSpPr txBox="1">
            <a:spLocks/>
          </p:cNvSpPr>
          <p:nvPr/>
        </p:nvSpPr>
        <p:spPr>
          <a:xfrm>
            <a:off x="822962" y="1200150"/>
            <a:ext cx="7543801" cy="3429000"/>
          </a:xfrm>
          <a:prstGeom prst="rect">
            <a:avLst/>
          </a:prstGeom>
        </p:spPr>
        <p:txBody>
          <a:bodyPr vert="horz" lIns="0" tIns="34290" rIns="0" bIns="34290" rtlCol="0">
            <a:normAutofit/>
          </a:bodyPr>
          <a:lstStyle>
            <a:lvl1pPr marL="10584" indent="-10584"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None/>
              <a:tabLst/>
              <a:defRPr sz="3733" kern="1200" baseline="0">
                <a:solidFill>
                  <a:schemeClr val="tx1">
                    <a:lumMod val="75000"/>
                    <a:lumOff val="25000"/>
                  </a:schemeClr>
                </a:solidFill>
                <a:latin typeface="+mn-lt"/>
                <a:ea typeface="+mn-ea"/>
                <a:cs typeface="+mn-cs"/>
              </a:defRPr>
            </a:lvl1pPr>
            <a:lvl2pPr marL="539737" indent="-338658" algn="l" defTabSz="914377" rtl="0" eaLnBrk="1" latinLnBrk="0" hangingPunct="1">
              <a:lnSpc>
                <a:spcPct val="90000"/>
              </a:lnSpc>
              <a:spcBef>
                <a:spcPts val="200"/>
              </a:spcBef>
              <a:spcAft>
                <a:spcPts val="400"/>
              </a:spcAft>
              <a:buClr>
                <a:schemeClr val="accent1"/>
              </a:buClr>
              <a:buFont typeface="Calibri" pitchFamily="34" charset="0"/>
              <a:buChar char="◦"/>
              <a:tabLst/>
              <a:defRPr sz="3200" kern="1200" baseline="0">
                <a:solidFill>
                  <a:schemeClr val="tx1">
                    <a:lumMod val="75000"/>
                    <a:lumOff val="25000"/>
                  </a:schemeClr>
                </a:solidFill>
                <a:latin typeface="+mn-lt"/>
                <a:ea typeface="+mn-ea"/>
                <a:cs typeface="+mn-cs"/>
              </a:defRPr>
            </a:lvl2pPr>
            <a:lvl3pPr marL="687900" indent="-304792" algn="l" defTabSz="914377" rtl="0" eaLnBrk="1" latinLnBrk="0" hangingPunct="1">
              <a:lnSpc>
                <a:spcPct val="90000"/>
              </a:lnSpc>
              <a:spcBef>
                <a:spcPts val="200"/>
              </a:spcBef>
              <a:spcAft>
                <a:spcPts val="400"/>
              </a:spcAft>
              <a:buClr>
                <a:schemeClr val="accent1"/>
              </a:buClr>
              <a:buFont typeface="Calibri" pitchFamily="34" charset="0"/>
              <a:buChar char="◦"/>
              <a:tabLst/>
              <a:defRPr sz="2667" kern="1200" baseline="0">
                <a:solidFill>
                  <a:schemeClr val="tx1">
                    <a:lumMod val="75000"/>
                    <a:lumOff val="25000"/>
                  </a:schemeClr>
                </a:solidFill>
                <a:latin typeface="+mn-lt"/>
                <a:ea typeface="+mn-ea"/>
                <a:cs typeface="+mn-cs"/>
              </a:defRPr>
            </a:lvl3pPr>
            <a:lvl4pPr marL="920728" indent="-353475" algn="l" defTabSz="914377" rtl="0" eaLnBrk="1" latinLnBrk="0" hangingPunct="1">
              <a:lnSpc>
                <a:spcPct val="90000"/>
              </a:lnSpc>
              <a:spcBef>
                <a:spcPts val="200"/>
              </a:spcBef>
              <a:spcAft>
                <a:spcPts val="400"/>
              </a:spcAft>
              <a:buClr>
                <a:schemeClr val="accent1"/>
              </a:buClr>
              <a:buFont typeface="Calibri" pitchFamily="34" charset="0"/>
              <a:buChar char="◦"/>
              <a:tabLst/>
              <a:defRPr sz="2133" kern="1200" baseline="0">
                <a:solidFill>
                  <a:schemeClr val="tx1">
                    <a:lumMod val="75000"/>
                    <a:lumOff val="25000"/>
                  </a:schemeClr>
                </a:solidFill>
                <a:latin typeface="+mn-lt"/>
                <a:ea typeface="+mn-ea"/>
                <a:cs typeface="+mn-cs"/>
              </a:defRPr>
            </a:lvl4pPr>
            <a:lvl5pPr marL="1068891" indent="-319609" algn="l" defTabSz="914377" rtl="0" eaLnBrk="1" latinLnBrk="0" hangingPunct="1">
              <a:lnSpc>
                <a:spcPct val="90000"/>
              </a:lnSpc>
              <a:spcBef>
                <a:spcPts val="200"/>
              </a:spcBef>
              <a:spcAft>
                <a:spcPts val="400"/>
              </a:spcAft>
              <a:buClr>
                <a:schemeClr val="accent1"/>
              </a:buClr>
              <a:buFont typeface="Calibri" pitchFamily="34" charset="0"/>
              <a:buChar char="◦"/>
              <a:tabLst/>
              <a:defRPr sz="1867" kern="1200" baseline="0">
                <a:solidFill>
                  <a:schemeClr val="tx1">
                    <a:lumMod val="75000"/>
                    <a:lumOff val="25000"/>
                  </a:schemeClr>
                </a:solidFill>
                <a:latin typeface="+mj-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a:t>Instead of:					We'll do this:</a:t>
            </a:r>
            <a:endParaRPr lang="en-US" sz="2800" dirty="0"/>
          </a:p>
        </p:txBody>
      </p:sp>
    </p:spTree>
    <p:extLst>
      <p:ext uri="{BB962C8B-B14F-4D97-AF65-F5344CB8AC3E}">
        <p14:creationId xmlns:p14="http://schemas.microsoft.com/office/powerpoint/2010/main" val="114430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1633008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a:xfrm>
            <a:off x="3460240" y="445769"/>
            <a:ext cx="5009393" cy="4046221"/>
          </a:xfrm>
        </p:spPr>
        <p:txBody>
          <a:bodyPr>
            <a:normAutofit/>
          </a:bodyPr>
          <a:lstStyle/>
          <a:p>
            <a:r>
              <a:rPr lang="en-US" sz="3000" dirty="0">
                <a:solidFill>
                  <a:schemeClr val="tx2"/>
                </a:solidFill>
              </a:rPr>
              <a:t>Applying feedforward networks to NLP tasks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690997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3430-79BF-FD46-9D0F-51DECC01C94D}"/>
              </a:ext>
            </a:extLst>
          </p:cNvPr>
          <p:cNvSpPr>
            <a:spLocks noGrp="1"/>
          </p:cNvSpPr>
          <p:nvPr>
            <p:ph type="title"/>
          </p:nvPr>
        </p:nvSpPr>
        <p:spPr/>
        <p:txBody>
          <a:bodyPr/>
          <a:lstStyle/>
          <a:p>
            <a:r>
              <a:rPr lang="en-US" dirty="0"/>
              <a:t>Use cases for feedforward networks</a:t>
            </a:r>
            <a:endParaRPr lang="en-US" b="0" dirty="0"/>
          </a:p>
        </p:txBody>
      </p:sp>
      <p:sp>
        <p:nvSpPr>
          <p:cNvPr id="3" name="Content Placeholder 2">
            <a:extLst>
              <a:ext uri="{FF2B5EF4-FFF2-40B4-BE49-F238E27FC236}">
                <a16:creationId xmlns:a16="http://schemas.microsoft.com/office/drawing/2014/main" id="{D50E0E47-2118-B143-B41A-308F3C7B2759}"/>
              </a:ext>
            </a:extLst>
          </p:cNvPr>
          <p:cNvSpPr>
            <a:spLocks noGrp="1"/>
          </p:cNvSpPr>
          <p:nvPr>
            <p:ph idx="1"/>
          </p:nvPr>
        </p:nvSpPr>
        <p:spPr>
          <a:xfrm>
            <a:off x="822960" y="1123950"/>
            <a:ext cx="8016238" cy="4019550"/>
          </a:xfrm>
        </p:spPr>
        <p:txBody>
          <a:bodyPr/>
          <a:lstStyle/>
          <a:p>
            <a:r>
              <a:rPr lang="en-US" dirty="0"/>
              <a:t>Let's consider 2 (simplified) sample tasks:</a:t>
            </a:r>
          </a:p>
          <a:p>
            <a:pPr marL="608005" lvl="1" indent="-457200">
              <a:lnSpc>
                <a:spcPct val="100000"/>
              </a:lnSpc>
              <a:spcAft>
                <a:spcPts val="900"/>
              </a:spcAft>
              <a:buFont typeface="+mj-lt"/>
              <a:buAutoNum type="arabicPeriod"/>
            </a:pPr>
            <a:r>
              <a:rPr lang="en-US" sz="2800" dirty="0"/>
              <a:t>Text classification</a:t>
            </a:r>
          </a:p>
          <a:p>
            <a:pPr marL="608005" lvl="1" indent="-457200">
              <a:lnSpc>
                <a:spcPct val="100000"/>
              </a:lnSpc>
              <a:spcAft>
                <a:spcPts val="900"/>
              </a:spcAft>
              <a:buFont typeface="+mj-lt"/>
              <a:buAutoNum type="arabicPeriod"/>
            </a:pPr>
            <a:r>
              <a:rPr lang="en-US" sz="2800" dirty="0"/>
              <a:t>Language modeling</a:t>
            </a:r>
          </a:p>
          <a:p>
            <a:pPr marL="0" indent="0"/>
            <a:endParaRPr lang="en-US" sz="900" dirty="0"/>
          </a:p>
          <a:p>
            <a:pPr marL="0" indent="0"/>
            <a:r>
              <a:rPr lang="en-US" dirty="0"/>
              <a:t>State of the art systems use more powerful neural architectures, but simple models are useful to consider!</a:t>
            </a:r>
          </a:p>
        </p:txBody>
      </p:sp>
      <p:sp>
        <p:nvSpPr>
          <p:cNvPr id="4" name="Slide Number Placeholder 3">
            <a:extLst>
              <a:ext uri="{FF2B5EF4-FFF2-40B4-BE49-F238E27FC236}">
                <a16:creationId xmlns:a16="http://schemas.microsoft.com/office/drawing/2014/main" id="{4CBE33F6-90A1-2C4A-8F89-296B1D0733B6}"/>
              </a:ext>
            </a:extLst>
          </p:cNvPr>
          <p:cNvSpPr>
            <a:spLocks noGrp="1"/>
          </p:cNvSpPr>
          <p:nvPr>
            <p:ph type="sldNum" sz="quarter" idx="12"/>
          </p:nvPr>
        </p:nvSpPr>
        <p:spPr/>
        <p:txBody>
          <a:bodyPr/>
          <a:lstStyle/>
          <a:p>
            <a:pPr>
              <a:defRPr/>
            </a:pPr>
            <a:fld id="{713DD8BE-556E-3440-9013-11CC5588178D}" type="slidenum">
              <a:rPr lang="en-US" smtClean="0"/>
              <a:pPr>
                <a:defRPr/>
              </a:pPr>
              <a:t>44</a:t>
            </a:fld>
            <a:endParaRPr lang="en-US"/>
          </a:p>
        </p:txBody>
      </p:sp>
    </p:spTree>
    <p:extLst>
      <p:ext uri="{BB962C8B-B14F-4D97-AF65-F5344CB8AC3E}">
        <p14:creationId xmlns:p14="http://schemas.microsoft.com/office/powerpoint/2010/main" val="42475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33350"/>
            <a:ext cx="8191500" cy="800100"/>
          </a:xfrm>
        </p:spPr>
        <p:txBody>
          <a:bodyPr>
            <a:normAutofit/>
          </a:bodyPr>
          <a:lstStyle/>
          <a:p>
            <a:r>
              <a:rPr lang="en-US" b="0" dirty="0"/>
              <a:t>Classification: Sentiment Analysis</a:t>
            </a:r>
          </a:p>
        </p:txBody>
      </p:sp>
      <p:sp>
        <p:nvSpPr>
          <p:cNvPr id="3" name="Content Placeholder 2"/>
          <p:cNvSpPr>
            <a:spLocks noGrp="1"/>
          </p:cNvSpPr>
          <p:nvPr>
            <p:ph idx="1"/>
          </p:nvPr>
        </p:nvSpPr>
        <p:spPr>
          <a:xfrm>
            <a:off x="857251" y="1352550"/>
            <a:ext cx="7283918" cy="3505200"/>
          </a:xfrm>
        </p:spPr>
        <p:txBody>
          <a:bodyPr/>
          <a:lstStyle/>
          <a:p>
            <a:r>
              <a:rPr lang="en-US" dirty="0"/>
              <a:t>We could do exactly what we did with logistic regression</a:t>
            </a:r>
          </a:p>
          <a:p>
            <a:r>
              <a:rPr lang="en-US" dirty="0"/>
              <a:t>Input layer are binary features as before</a:t>
            </a:r>
          </a:p>
          <a:p>
            <a:r>
              <a:rPr lang="en-US" dirty="0"/>
              <a:t>Output layer is 0 or 1</a:t>
            </a:r>
          </a:p>
        </p:txBody>
      </p:sp>
      <p:grpSp>
        <p:nvGrpSpPr>
          <p:cNvPr id="42" name="Group 41"/>
          <p:cNvGrpSpPr/>
          <p:nvPr/>
        </p:nvGrpSpPr>
        <p:grpSpPr>
          <a:xfrm>
            <a:off x="6553200" y="2698135"/>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6" name="TextBox 45">
            <a:extLst>
              <a:ext uri="{FF2B5EF4-FFF2-40B4-BE49-F238E27FC236}">
                <a16:creationId xmlns:a16="http://schemas.microsoft.com/office/drawing/2014/main" id="{C905EFF6-EE1D-A34F-B093-DA6E0B370CF2}"/>
              </a:ext>
            </a:extLst>
          </p:cNvPr>
          <p:cNvSpPr txBox="1"/>
          <p:nvPr/>
        </p:nvSpPr>
        <p:spPr>
          <a:xfrm>
            <a:off x="7618215" y="2633327"/>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475740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Sentiment Features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46</a:t>
            </a:fld>
            <a:endParaRPr lang="en-US"/>
          </a:p>
        </p:txBody>
      </p:sp>
      <p:pic>
        <p:nvPicPr>
          <p:cNvPr id="43" name="Picture 42">
            <a:extLst>
              <a:ext uri="{FF2B5EF4-FFF2-40B4-BE49-F238E27FC236}">
                <a16:creationId xmlns:a16="http://schemas.microsoft.com/office/drawing/2014/main" id="{D6E3DC10-09E6-AB42-B86D-E6C619347A88}"/>
              </a:ext>
            </a:extLst>
          </p:cNvPr>
          <p:cNvPicPr>
            <a:picLocks noChangeAspect="1"/>
          </p:cNvPicPr>
          <p:nvPr/>
        </p:nvPicPr>
        <p:blipFill rotWithShape="1">
          <a:blip r:embed="rId2"/>
          <a:srcRect r="36702"/>
          <a:stretch/>
        </p:blipFill>
        <p:spPr>
          <a:xfrm>
            <a:off x="1923044" y="1200150"/>
            <a:ext cx="5445916" cy="3505200"/>
          </a:xfrm>
          <a:prstGeom prst="rect">
            <a:avLst/>
          </a:prstGeom>
        </p:spPr>
      </p:pic>
    </p:spTree>
    <p:extLst>
      <p:ext uri="{BB962C8B-B14F-4D97-AF65-F5344CB8AC3E}">
        <p14:creationId xmlns:p14="http://schemas.microsoft.com/office/powerpoint/2010/main" val="2780012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2097"/>
            <a:ext cx="7543800" cy="680397"/>
          </a:xfrm>
        </p:spPr>
        <p:txBody>
          <a:bodyPr>
            <a:normAutofit fontScale="90000"/>
          </a:bodyPr>
          <a:lstStyle/>
          <a:p>
            <a:r>
              <a:rPr lang="en-US" dirty="0"/>
              <a:t>Feedforward nets for simple classification</a:t>
            </a:r>
            <a:endParaRPr lang="en-US" b="0" dirty="0"/>
          </a:p>
        </p:txBody>
      </p:sp>
      <p:sp>
        <p:nvSpPr>
          <p:cNvPr id="3" name="Content Placeholder 2"/>
          <p:cNvSpPr>
            <a:spLocks noGrp="1"/>
          </p:cNvSpPr>
          <p:nvPr>
            <p:ph idx="1"/>
          </p:nvPr>
        </p:nvSpPr>
        <p:spPr>
          <a:xfrm>
            <a:off x="360998" y="3550342"/>
            <a:ext cx="8747442" cy="3429000"/>
          </a:xfrm>
        </p:spPr>
        <p:txBody>
          <a:bodyPr>
            <a:normAutofit/>
          </a:bodyPr>
          <a:lstStyle/>
          <a:p>
            <a:r>
              <a:rPr lang="en-US" dirty="0"/>
              <a:t>Just adding a hidden layer to logistic regression</a:t>
            </a:r>
          </a:p>
          <a:p>
            <a:pPr marL="428615" indent="-428615">
              <a:buFont typeface="Arial" panose="020B0604020202020204" pitchFamily="34" charset="0"/>
              <a:buChar char="•"/>
            </a:pPr>
            <a:r>
              <a:rPr lang="en-US" sz="2400" dirty="0"/>
              <a:t>allows the network to use non-linear interactions between features </a:t>
            </a:r>
          </a:p>
          <a:p>
            <a:pPr marL="428615" indent="-428615">
              <a:buFont typeface="Arial" panose="020B0604020202020204" pitchFamily="34" charset="0"/>
              <a:buChar char="•"/>
            </a:pPr>
            <a:r>
              <a:rPr lang="en-US" sz="2400" dirty="0"/>
              <a:t>which may (or may not) improve performance.</a:t>
            </a:r>
          </a:p>
        </p:txBody>
      </p:sp>
      <p:sp>
        <p:nvSpPr>
          <p:cNvPr id="6" name="Slide Number Placeholder 5"/>
          <p:cNvSpPr>
            <a:spLocks noGrp="1"/>
          </p:cNvSpPr>
          <p:nvPr>
            <p:ph type="sldNum" sz="quarter" idx="12"/>
          </p:nvPr>
        </p:nvSpPr>
        <p:spPr>
          <a:xfrm>
            <a:off x="7162800" y="3486150"/>
            <a:ext cx="984019" cy="273844"/>
          </a:xfrm>
        </p:spPr>
        <p:txBody>
          <a:bodyPr/>
          <a:lstStyle/>
          <a:p>
            <a:pPr>
              <a:defRPr/>
            </a:pPr>
            <a:fld id="{713DD8BE-556E-3440-9013-11CC5588178D}" type="slidenum">
              <a:rPr lang="en-US" smtClean="0"/>
              <a:pPr>
                <a:defRPr/>
              </a:pPr>
              <a:t>47</a:t>
            </a:fld>
            <a:endParaRPr lang="en-US"/>
          </a:p>
        </p:txBody>
      </p:sp>
      <p:grpSp>
        <p:nvGrpSpPr>
          <p:cNvPr id="87" name="Group 86">
            <a:extLst>
              <a:ext uri="{FF2B5EF4-FFF2-40B4-BE49-F238E27FC236}">
                <a16:creationId xmlns:a16="http://schemas.microsoft.com/office/drawing/2014/main" id="{E1E0B6B2-E30E-9540-A6E4-0FB7F11FDB09}"/>
              </a:ext>
            </a:extLst>
          </p:cNvPr>
          <p:cNvGrpSpPr/>
          <p:nvPr/>
        </p:nvGrpSpPr>
        <p:grpSpPr>
          <a:xfrm>
            <a:off x="5962438" y="685035"/>
            <a:ext cx="2682455" cy="2878483"/>
            <a:chOff x="6290653" y="1339444"/>
            <a:chExt cx="2682455" cy="2878483"/>
          </a:xfrm>
        </p:grpSpPr>
        <p:grpSp>
          <p:nvGrpSpPr>
            <p:cNvPr id="5" name="Group 4">
              <a:extLst>
                <a:ext uri="{FF2B5EF4-FFF2-40B4-BE49-F238E27FC236}">
                  <a16:creationId xmlns:a16="http://schemas.microsoft.com/office/drawing/2014/main" id="{75BBA226-2049-2B49-969B-CC24F7D79BF4}"/>
                </a:ext>
              </a:extLst>
            </p:cNvPr>
            <p:cNvGrpSpPr/>
            <p:nvPr/>
          </p:nvGrpSpPr>
          <p:grpSpPr>
            <a:xfrm>
              <a:off x="6290653" y="1339444"/>
              <a:ext cx="2667000" cy="2468463"/>
              <a:chOff x="1997416" y="1094195"/>
              <a:chExt cx="5712473" cy="4285206"/>
            </a:xfrm>
          </p:grpSpPr>
          <p:sp>
            <p:nvSpPr>
              <p:cNvPr id="7" name="Oval 6">
                <a:extLst>
                  <a:ext uri="{FF2B5EF4-FFF2-40B4-BE49-F238E27FC236}">
                    <a16:creationId xmlns:a16="http://schemas.microsoft.com/office/drawing/2014/main" id="{C24AD5B1-3634-014B-9A0C-7D1E6A5DCB10}"/>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7DD85521-DA3A-9F48-94B8-6E90D5BB81C6}"/>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D0D1E6BA-2564-A348-AA82-9352693B1B20}"/>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36DDBB73-08CD-6F44-8429-FBA46E6E4E0F}"/>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5205D1FC-5B9E-2247-8D56-C6F69E259960}"/>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FE864FAA-2BDC-744A-B984-879B6826A238}"/>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E1B5F5D9-4BD7-7A4B-904C-D0D9F8C23488}"/>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A031DF0C-63C9-D04E-B566-0CEC4B711CC6}"/>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1F1309B8-180D-B548-9690-8BCCFAC5BF84}"/>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DD8B0A3B-B3C5-8A4F-BA51-0A7F20AFFB7F}"/>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B19ACADA-8093-A54E-ACAB-1B3CF2D898C2}"/>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FBF0FFF4-4A52-564A-8FF3-A427138F9BB4}"/>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26BEBB73-CAE8-CC4E-B629-3F9C56E328C3}"/>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C912633A-58FA-144E-A36F-CDC25C867A8C}"/>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22E1AAD-2284-A84B-B061-20219CC06C2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BC99F652-BC04-AF40-B83F-01A9EEFC73FD}"/>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6BFD01F0-A4A0-B544-841B-A5FB2EC9D4EB}"/>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FB44EF30-16FB-3746-8BA0-5C6CB1E8B691}"/>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B42A493E-76EC-374D-8297-FC61F0DC3C90}"/>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0232ADFA-1271-CD46-A376-AB4A0916A872}"/>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76072935-6270-354A-BADE-5495ED407BDC}"/>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9536784E-F064-B244-94D4-E8CCC00107FB}"/>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2FCA48BC-9FC8-984D-9DF6-1EACD6F905E5}"/>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34EC5E46-E003-0545-AAD5-6EB516D71B90}"/>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D48073BC-43E5-8746-B12A-5362D1D9A00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8FF5880E-15A2-DF46-B2C4-67AE0F1E40A4}"/>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3A4A5327-E7E5-B448-AB91-057B68E7E61C}"/>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8CDBC2C7-ED07-8843-9866-C15F8270780E}"/>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9C2CA7E5-CA91-5344-A61A-17777FC1B7AF}"/>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5BE21E28-7E97-DF40-B184-BF533B0ED84C}"/>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59DF7501-27C8-8341-A27B-D24BF4545B70}"/>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2AE270E3-C713-304E-86E5-09A710D0AD7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47FD3C83-8D50-4A49-B7A4-31024AFF2960}"/>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113E1614-F4EE-6F40-8DF2-E60495F1B95A}"/>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F6B389A4-7B48-AF47-93C9-0EA7415B04F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 name="TextBox 3">
              <a:extLst>
                <a:ext uri="{FF2B5EF4-FFF2-40B4-BE49-F238E27FC236}">
                  <a16:creationId xmlns:a16="http://schemas.microsoft.com/office/drawing/2014/main" id="{4734C5EE-2DA3-A647-8B8D-60DF0ABDD263}"/>
                </a:ext>
              </a:extLst>
            </p:cNvPr>
            <p:cNvSpPr txBox="1"/>
            <p:nvPr/>
          </p:nvSpPr>
          <p:spPr>
            <a:xfrm>
              <a:off x="6346020" y="3804641"/>
              <a:ext cx="349776" cy="400110"/>
            </a:xfrm>
            <a:prstGeom prst="rect">
              <a:avLst/>
            </a:prstGeom>
            <a:noFill/>
          </p:spPr>
          <p:txBody>
            <a:bodyPr wrap="none" rtlCol="0">
              <a:spAutoFit/>
            </a:bodyPr>
            <a:lstStyle/>
            <a:p>
              <a:r>
                <a:rPr lang="en-US" sz="2000" dirty="0"/>
                <a:t>f</a:t>
              </a:r>
              <a:r>
                <a:rPr lang="en-US" sz="2000" baseline="-25000" dirty="0"/>
                <a:t>1</a:t>
              </a:r>
            </a:p>
          </p:txBody>
        </p:sp>
        <p:sp>
          <p:nvSpPr>
            <p:cNvPr id="42" name="TextBox 41">
              <a:extLst>
                <a:ext uri="{FF2B5EF4-FFF2-40B4-BE49-F238E27FC236}">
                  <a16:creationId xmlns:a16="http://schemas.microsoft.com/office/drawing/2014/main" id="{7E0F6CBA-4545-1642-911D-CF23FC75A83F}"/>
                </a:ext>
              </a:extLst>
            </p:cNvPr>
            <p:cNvSpPr txBox="1"/>
            <p:nvPr/>
          </p:nvSpPr>
          <p:spPr>
            <a:xfrm>
              <a:off x="6858459" y="3817817"/>
              <a:ext cx="349776" cy="400110"/>
            </a:xfrm>
            <a:prstGeom prst="rect">
              <a:avLst/>
            </a:prstGeom>
            <a:noFill/>
          </p:spPr>
          <p:txBody>
            <a:bodyPr wrap="none" rtlCol="0">
              <a:spAutoFit/>
            </a:bodyPr>
            <a:lstStyle/>
            <a:p>
              <a:r>
                <a:rPr lang="en-US" sz="2000" dirty="0"/>
                <a:t>f</a:t>
              </a:r>
              <a:r>
                <a:rPr lang="en-US" sz="2000" baseline="-25000" dirty="0"/>
                <a:t>2</a:t>
              </a:r>
            </a:p>
          </p:txBody>
        </p:sp>
        <p:sp>
          <p:nvSpPr>
            <p:cNvPr id="43" name="TextBox 42">
              <a:extLst>
                <a:ext uri="{FF2B5EF4-FFF2-40B4-BE49-F238E27FC236}">
                  <a16:creationId xmlns:a16="http://schemas.microsoft.com/office/drawing/2014/main" id="{C83FE88B-32B8-CB40-81D5-52D5E18DA29A}"/>
                </a:ext>
              </a:extLst>
            </p:cNvPr>
            <p:cNvSpPr txBox="1"/>
            <p:nvPr/>
          </p:nvSpPr>
          <p:spPr>
            <a:xfrm>
              <a:off x="8620126" y="3790950"/>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45" name="Slide Number Placeholder 5">
            <a:extLst>
              <a:ext uri="{FF2B5EF4-FFF2-40B4-BE49-F238E27FC236}">
                <a16:creationId xmlns:a16="http://schemas.microsoft.com/office/drawing/2014/main" id="{E3872E5C-BD35-4C43-895A-76DF00D01B31}"/>
              </a:ext>
            </a:extLst>
          </p:cNvPr>
          <p:cNvSpPr txBox="1">
            <a:spLocks/>
          </p:cNvSpPr>
          <p:nvPr/>
        </p:nvSpPr>
        <p:spPr>
          <a:xfrm>
            <a:off x="1187568" y="3590737"/>
            <a:ext cx="984019" cy="273844"/>
          </a:xfrm>
          <a:prstGeom prst="rect">
            <a:avLst/>
          </a:prstGeom>
        </p:spPr>
        <p:txBody>
          <a:bodyPr vert="horz" lIns="91440" tIns="45720" rIns="91440" bIns="4572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defRPr/>
            </a:pPr>
            <a:fld id="{713DD8BE-556E-3440-9013-11CC5588178D}" type="slidenum">
              <a:rPr lang="en-US" smtClean="0"/>
              <a:pPr>
                <a:defRPr/>
              </a:pPr>
              <a:t>47</a:t>
            </a:fld>
            <a:endParaRPr lang="en-US"/>
          </a:p>
        </p:txBody>
      </p:sp>
      <p:grpSp>
        <p:nvGrpSpPr>
          <p:cNvPr id="86" name="Group 85">
            <a:extLst>
              <a:ext uri="{FF2B5EF4-FFF2-40B4-BE49-F238E27FC236}">
                <a16:creationId xmlns:a16="http://schemas.microsoft.com/office/drawing/2014/main" id="{52DA1C08-0DF0-704D-AC8F-7451458AFE74}"/>
              </a:ext>
            </a:extLst>
          </p:cNvPr>
          <p:cNvGrpSpPr/>
          <p:nvPr/>
        </p:nvGrpSpPr>
        <p:grpSpPr>
          <a:xfrm>
            <a:off x="1362543" y="666750"/>
            <a:ext cx="2710350" cy="2456685"/>
            <a:chOff x="287526" y="1865829"/>
            <a:chExt cx="2710350" cy="2456685"/>
          </a:xfrm>
        </p:grpSpPr>
        <p:grpSp>
          <p:nvGrpSpPr>
            <p:cNvPr id="46" name="Group 45">
              <a:extLst>
                <a:ext uri="{FF2B5EF4-FFF2-40B4-BE49-F238E27FC236}">
                  <a16:creationId xmlns:a16="http://schemas.microsoft.com/office/drawing/2014/main" id="{7776B6FF-67E0-234E-BA1B-56231FE30B77}"/>
                </a:ext>
              </a:extLst>
            </p:cNvPr>
            <p:cNvGrpSpPr/>
            <p:nvPr/>
          </p:nvGrpSpPr>
          <p:grpSpPr>
            <a:xfrm>
              <a:off x="287526" y="1865829"/>
              <a:ext cx="2667000" cy="2062111"/>
              <a:chOff x="1997416" y="1799615"/>
              <a:chExt cx="5712473" cy="3579786"/>
            </a:xfrm>
          </p:grpSpPr>
          <p:sp>
            <p:nvSpPr>
              <p:cNvPr id="47" name="Oval 46">
                <a:extLst>
                  <a:ext uri="{FF2B5EF4-FFF2-40B4-BE49-F238E27FC236}">
                    <a16:creationId xmlns:a16="http://schemas.microsoft.com/office/drawing/2014/main" id="{5FD7ED0D-5EFE-D64B-BAD3-9E9B6B64E939}"/>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a:extLst>
                  <a:ext uri="{FF2B5EF4-FFF2-40B4-BE49-F238E27FC236}">
                    <a16:creationId xmlns:a16="http://schemas.microsoft.com/office/drawing/2014/main" id="{AE90E59A-F506-384C-9796-E1A1AA60D304}"/>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2" name="Straight Arrow Connector 51">
                <a:extLst>
                  <a:ext uri="{FF2B5EF4-FFF2-40B4-BE49-F238E27FC236}">
                    <a16:creationId xmlns:a16="http://schemas.microsoft.com/office/drawing/2014/main" id="{5930C351-9D1A-6A48-8C7C-A166F210A9EC}"/>
                  </a:ext>
                </a:extLst>
              </p:cNvPr>
              <p:cNvCxnSpPr>
                <a:cxnSpLocks/>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sp>
            <p:nvSpPr>
              <p:cNvPr id="56" name="Oval 55">
                <a:extLst>
                  <a:ext uri="{FF2B5EF4-FFF2-40B4-BE49-F238E27FC236}">
                    <a16:creationId xmlns:a16="http://schemas.microsoft.com/office/drawing/2014/main" id="{B5964FF1-240E-5843-A7BC-5CA739FAF6FD}"/>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7" name="Oval 56">
                <a:extLst>
                  <a:ext uri="{FF2B5EF4-FFF2-40B4-BE49-F238E27FC236}">
                    <a16:creationId xmlns:a16="http://schemas.microsoft.com/office/drawing/2014/main" id="{F4F5CC2F-FB39-7546-ADC8-8D324B1407A8}"/>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8" name="Oval 57">
                <a:extLst>
                  <a:ext uri="{FF2B5EF4-FFF2-40B4-BE49-F238E27FC236}">
                    <a16:creationId xmlns:a16="http://schemas.microsoft.com/office/drawing/2014/main" id="{13177A76-F1EA-C448-B949-00535B322FBF}"/>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9" name="Oval 58">
                <a:extLst>
                  <a:ext uri="{FF2B5EF4-FFF2-40B4-BE49-F238E27FC236}">
                    <a16:creationId xmlns:a16="http://schemas.microsoft.com/office/drawing/2014/main" id="{899EC5BA-F98E-C449-AFED-93633C057055}"/>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60" name="Oval 59">
                <a:extLst>
                  <a:ext uri="{FF2B5EF4-FFF2-40B4-BE49-F238E27FC236}">
                    <a16:creationId xmlns:a16="http://schemas.microsoft.com/office/drawing/2014/main" id="{05FEF862-8B04-1842-AFA0-B5D0DFA4162F}"/>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1" name="Straight Arrow Connector 60">
                <a:extLst>
                  <a:ext uri="{FF2B5EF4-FFF2-40B4-BE49-F238E27FC236}">
                    <a16:creationId xmlns:a16="http://schemas.microsoft.com/office/drawing/2014/main" id="{4F946559-17CA-0647-9EB4-DAC956A69818}"/>
                  </a:ext>
                </a:extLst>
              </p:cNvPr>
              <p:cNvCxnSpPr>
                <a:cxnSpLocks/>
                <a:stCxn id="5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sp>
            <p:nvSpPr>
              <p:cNvPr id="66" name="Oval 65">
                <a:extLst>
                  <a:ext uri="{FF2B5EF4-FFF2-40B4-BE49-F238E27FC236}">
                    <a16:creationId xmlns:a16="http://schemas.microsoft.com/office/drawing/2014/main" id="{27F2C50A-6BB7-CF49-B3A0-34E2FB63EBB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8" name="Straight Arrow Connector 67">
                <a:extLst>
                  <a:ext uri="{FF2B5EF4-FFF2-40B4-BE49-F238E27FC236}">
                    <a16:creationId xmlns:a16="http://schemas.microsoft.com/office/drawing/2014/main" id="{8EE7C110-4A3A-E446-B66F-D5E78BB7FA6C}"/>
                  </a:ext>
                </a:extLst>
              </p:cNvPr>
              <p:cNvCxnSpPr>
                <a:cxnSpLocks/>
                <a:stCxn id="57" idx="7"/>
                <a:endCxn id="5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a:extLst>
                  <a:ext uri="{FF2B5EF4-FFF2-40B4-BE49-F238E27FC236}">
                    <a16:creationId xmlns:a16="http://schemas.microsoft.com/office/drawing/2014/main" id="{36E358FB-7BAF-D54C-829F-1C1A84E641B4}"/>
                  </a:ext>
                </a:extLst>
              </p:cNvPr>
              <p:cNvCxnSpPr>
                <a:cxnSpLocks/>
                <a:stCxn id="66" idx="0"/>
                <a:endCxn id="5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72" name="Straight Arrow Connector 71">
                <a:extLst>
                  <a:ext uri="{FF2B5EF4-FFF2-40B4-BE49-F238E27FC236}">
                    <a16:creationId xmlns:a16="http://schemas.microsoft.com/office/drawing/2014/main" id="{54C7941F-5A95-E040-9548-A6D2ED0322B5}"/>
                  </a:ext>
                </a:extLst>
              </p:cNvPr>
              <p:cNvCxnSpPr>
                <a:cxnSpLocks/>
                <a:stCxn id="58" idx="0"/>
                <a:endCxn id="5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a:extLst>
                  <a:ext uri="{FF2B5EF4-FFF2-40B4-BE49-F238E27FC236}">
                    <a16:creationId xmlns:a16="http://schemas.microsoft.com/office/drawing/2014/main" id="{C7B74140-AD09-0949-8224-9183CD6F54CC}"/>
                  </a:ext>
                </a:extLst>
              </p:cNvPr>
              <p:cNvCxnSpPr>
                <a:cxnSpLocks/>
                <a:stCxn id="59" idx="0"/>
                <a:endCxn id="5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1EA8BDF7-AF39-2B4B-AE42-23E732DA8CAA}"/>
                  </a:ext>
                </a:extLst>
              </p:cNvPr>
              <p:cNvCxnSpPr>
                <a:cxnSpLocks/>
                <a:stCxn id="60" idx="0"/>
                <a:endCxn id="5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sp>
            <p:nvSpPr>
              <p:cNvPr id="79" name="TextBox 78">
                <a:extLst>
                  <a:ext uri="{FF2B5EF4-FFF2-40B4-BE49-F238E27FC236}">
                    <a16:creationId xmlns:a16="http://schemas.microsoft.com/office/drawing/2014/main" id="{88B4D040-37ED-6C4D-A5C0-01D669D0D2A5}"/>
                  </a:ext>
                </a:extLst>
              </p:cNvPr>
              <p:cNvSpPr txBox="1"/>
              <p:nvPr/>
            </p:nvSpPr>
            <p:spPr>
              <a:xfrm>
                <a:off x="2534975" y="3124719"/>
                <a:ext cx="457199" cy="908300"/>
              </a:xfrm>
              <a:prstGeom prst="rect">
                <a:avLst/>
              </a:prstGeom>
              <a:noFill/>
            </p:spPr>
            <p:txBody>
              <a:bodyPr wrap="square" rtlCol="0">
                <a:spAutoFit/>
              </a:bodyPr>
              <a:lstStyle/>
              <a:p>
                <a:r>
                  <a:rPr lang="en-US" sz="2800" dirty="0">
                    <a:solidFill>
                      <a:srgbClr val="590A0E"/>
                    </a:solidFill>
                  </a:rPr>
                  <a:t>W</a:t>
                </a:r>
              </a:p>
            </p:txBody>
          </p:sp>
          <p:sp>
            <p:nvSpPr>
              <p:cNvPr id="80" name="TextBox 79">
                <a:extLst>
                  <a:ext uri="{FF2B5EF4-FFF2-40B4-BE49-F238E27FC236}">
                    <a16:creationId xmlns:a16="http://schemas.microsoft.com/office/drawing/2014/main" id="{422607BC-134C-3B41-AB1A-ED88D590B178}"/>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81" name="TextBox 80">
                <a:extLst>
                  <a:ext uri="{FF2B5EF4-FFF2-40B4-BE49-F238E27FC236}">
                    <a16:creationId xmlns:a16="http://schemas.microsoft.com/office/drawing/2014/main" id="{A39A48E3-1641-FE41-8E1E-C92080929F48}"/>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82" name="TextBox 81">
              <a:extLst>
                <a:ext uri="{FF2B5EF4-FFF2-40B4-BE49-F238E27FC236}">
                  <a16:creationId xmlns:a16="http://schemas.microsoft.com/office/drawing/2014/main" id="{A674A383-2613-DA4A-8EC4-A9DB990E492E}"/>
                </a:ext>
              </a:extLst>
            </p:cNvPr>
            <p:cNvSpPr txBox="1"/>
            <p:nvPr/>
          </p:nvSpPr>
          <p:spPr>
            <a:xfrm>
              <a:off x="370788" y="3909228"/>
              <a:ext cx="349776" cy="400110"/>
            </a:xfrm>
            <a:prstGeom prst="rect">
              <a:avLst/>
            </a:prstGeom>
            <a:noFill/>
          </p:spPr>
          <p:txBody>
            <a:bodyPr wrap="none" rtlCol="0">
              <a:spAutoFit/>
            </a:bodyPr>
            <a:lstStyle/>
            <a:p>
              <a:r>
                <a:rPr lang="en-US" sz="2000" dirty="0"/>
                <a:t>f</a:t>
              </a:r>
              <a:r>
                <a:rPr lang="en-US" sz="2000" baseline="-25000" dirty="0"/>
                <a:t>1</a:t>
              </a:r>
            </a:p>
          </p:txBody>
        </p:sp>
        <p:sp>
          <p:nvSpPr>
            <p:cNvPr id="83" name="TextBox 82">
              <a:extLst>
                <a:ext uri="{FF2B5EF4-FFF2-40B4-BE49-F238E27FC236}">
                  <a16:creationId xmlns:a16="http://schemas.microsoft.com/office/drawing/2014/main" id="{A8DEA59C-DE4E-324D-9151-B7F41331F687}"/>
                </a:ext>
              </a:extLst>
            </p:cNvPr>
            <p:cNvSpPr txBox="1"/>
            <p:nvPr/>
          </p:nvSpPr>
          <p:spPr>
            <a:xfrm>
              <a:off x="883227" y="3922404"/>
              <a:ext cx="349776" cy="400110"/>
            </a:xfrm>
            <a:prstGeom prst="rect">
              <a:avLst/>
            </a:prstGeom>
            <a:noFill/>
          </p:spPr>
          <p:txBody>
            <a:bodyPr wrap="none" rtlCol="0">
              <a:spAutoFit/>
            </a:bodyPr>
            <a:lstStyle/>
            <a:p>
              <a:r>
                <a:rPr lang="en-US" sz="2000" dirty="0"/>
                <a:t>f</a:t>
              </a:r>
              <a:r>
                <a:rPr lang="en-US" sz="2000" baseline="-25000" dirty="0"/>
                <a:t>2</a:t>
              </a:r>
            </a:p>
          </p:txBody>
        </p:sp>
        <p:sp>
          <p:nvSpPr>
            <p:cNvPr id="84" name="TextBox 83">
              <a:extLst>
                <a:ext uri="{FF2B5EF4-FFF2-40B4-BE49-F238E27FC236}">
                  <a16:creationId xmlns:a16="http://schemas.microsoft.com/office/drawing/2014/main" id="{264C0C79-ED08-6C4D-9C87-DDDFDEBD14D7}"/>
                </a:ext>
              </a:extLst>
            </p:cNvPr>
            <p:cNvSpPr txBox="1"/>
            <p:nvPr/>
          </p:nvSpPr>
          <p:spPr>
            <a:xfrm>
              <a:off x="2644894" y="3895537"/>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85" name="TextBox 84">
            <a:extLst>
              <a:ext uri="{FF2B5EF4-FFF2-40B4-BE49-F238E27FC236}">
                <a16:creationId xmlns:a16="http://schemas.microsoft.com/office/drawing/2014/main" id="{5801CE4A-9702-334B-98F4-5158992CE47C}"/>
              </a:ext>
            </a:extLst>
          </p:cNvPr>
          <p:cNvSpPr txBox="1"/>
          <p:nvPr/>
        </p:nvSpPr>
        <p:spPr>
          <a:xfrm>
            <a:off x="3070445" y="4676587"/>
            <a:ext cx="184731" cy="300082"/>
          </a:xfrm>
          <a:prstGeom prst="rect">
            <a:avLst/>
          </a:prstGeom>
          <a:noFill/>
        </p:spPr>
        <p:txBody>
          <a:bodyPr wrap="none" rtlCol="0">
            <a:spAutoFit/>
          </a:bodyPr>
          <a:lstStyle/>
          <a:p>
            <a:endParaRPr lang="en-US" dirty="0"/>
          </a:p>
        </p:txBody>
      </p:sp>
      <p:sp>
        <p:nvSpPr>
          <p:cNvPr id="88" name="TextBox 87">
            <a:extLst>
              <a:ext uri="{FF2B5EF4-FFF2-40B4-BE49-F238E27FC236}">
                <a16:creationId xmlns:a16="http://schemas.microsoft.com/office/drawing/2014/main" id="{121F989F-2A8C-1841-B4F3-E6BF2AD71412}"/>
              </a:ext>
            </a:extLst>
          </p:cNvPr>
          <p:cNvSpPr txBox="1"/>
          <p:nvPr/>
        </p:nvSpPr>
        <p:spPr>
          <a:xfrm>
            <a:off x="304800" y="1386658"/>
            <a:ext cx="1198726" cy="646331"/>
          </a:xfrm>
          <a:prstGeom prst="rect">
            <a:avLst/>
          </a:prstGeom>
          <a:noFill/>
        </p:spPr>
        <p:txBody>
          <a:bodyPr wrap="none" rtlCol="0">
            <a:spAutoFit/>
          </a:bodyPr>
          <a:lstStyle/>
          <a:p>
            <a:r>
              <a:rPr lang="en-US" sz="1800" dirty="0"/>
              <a:t>Logistic</a:t>
            </a:r>
          </a:p>
          <a:p>
            <a:r>
              <a:rPr lang="en-US" sz="1800" dirty="0"/>
              <a:t>Regression</a:t>
            </a:r>
          </a:p>
        </p:txBody>
      </p:sp>
      <p:sp>
        <p:nvSpPr>
          <p:cNvPr id="89" name="TextBox 88">
            <a:extLst>
              <a:ext uri="{FF2B5EF4-FFF2-40B4-BE49-F238E27FC236}">
                <a16:creationId xmlns:a16="http://schemas.microsoft.com/office/drawing/2014/main" id="{9625815F-7135-C949-9FE2-BADAD3AB73C7}"/>
              </a:ext>
            </a:extLst>
          </p:cNvPr>
          <p:cNvSpPr txBox="1"/>
          <p:nvPr/>
        </p:nvSpPr>
        <p:spPr>
          <a:xfrm>
            <a:off x="4286867" y="1238437"/>
            <a:ext cx="1395831" cy="923330"/>
          </a:xfrm>
          <a:prstGeom prst="rect">
            <a:avLst/>
          </a:prstGeom>
          <a:noFill/>
        </p:spPr>
        <p:txBody>
          <a:bodyPr wrap="none" rtlCol="0">
            <a:spAutoFit/>
          </a:bodyPr>
          <a:lstStyle/>
          <a:p>
            <a:r>
              <a:rPr lang="en-US" sz="1800" dirty="0"/>
              <a:t>2-layer</a:t>
            </a:r>
          </a:p>
          <a:p>
            <a:r>
              <a:rPr lang="en-US" sz="1800" dirty="0"/>
              <a:t> feedforward</a:t>
            </a:r>
          </a:p>
          <a:p>
            <a:r>
              <a:rPr lang="en-US" sz="1800" dirty="0"/>
              <a:t> network</a:t>
            </a:r>
          </a:p>
        </p:txBody>
      </p:sp>
      <p:sp>
        <p:nvSpPr>
          <p:cNvPr id="90" name="TextBox 89">
            <a:extLst>
              <a:ext uri="{FF2B5EF4-FFF2-40B4-BE49-F238E27FC236}">
                <a16:creationId xmlns:a16="http://schemas.microsoft.com/office/drawing/2014/main" id="{5685D6B1-821C-2342-9FD2-A39C76081464}"/>
              </a:ext>
            </a:extLst>
          </p:cNvPr>
          <p:cNvSpPr txBox="1"/>
          <p:nvPr/>
        </p:nvSpPr>
        <p:spPr>
          <a:xfrm>
            <a:off x="7010400" y="666750"/>
            <a:ext cx="375424" cy="523220"/>
          </a:xfrm>
          <a:prstGeom prst="rect">
            <a:avLst/>
          </a:prstGeom>
          <a:noFill/>
        </p:spPr>
        <p:txBody>
          <a:bodyPr wrap="square" rtlCol="0">
            <a:spAutoFit/>
          </a:bodyPr>
          <a:lstStyle/>
          <a:p>
            <a:r>
              <a:rPr lang="en-US" sz="2800" dirty="0" err="1"/>
              <a:t>σ</a:t>
            </a:r>
            <a:endParaRPr lang="en-US" dirty="0"/>
          </a:p>
        </p:txBody>
      </p:sp>
      <p:sp>
        <p:nvSpPr>
          <p:cNvPr id="91" name="TextBox 90">
            <a:extLst>
              <a:ext uri="{FF2B5EF4-FFF2-40B4-BE49-F238E27FC236}">
                <a16:creationId xmlns:a16="http://schemas.microsoft.com/office/drawing/2014/main" id="{F9B60E02-BB0D-9F42-A12E-A0F643C2726E}"/>
              </a:ext>
            </a:extLst>
          </p:cNvPr>
          <p:cNvSpPr txBox="1"/>
          <p:nvPr/>
        </p:nvSpPr>
        <p:spPr>
          <a:xfrm>
            <a:off x="2443976" y="1047750"/>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6099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Autofit/>
          </a:bodyPr>
          <a:lstStyle/>
          <a:p>
            <a:r>
              <a:rPr lang="en-US" sz="3000" b="0" dirty="0"/>
              <a:t>Even better: representation learning</a:t>
            </a:r>
          </a:p>
        </p:txBody>
      </p:sp>
      <p:sp>
        <p:nvSpPr>
          <p:cNvPr id="3" name="Content Placeholder 2"/>
          <p:cNvSpPr>
            <a:spLocks noGrp="1"/>
          </p:cNvSpPr>
          <p:nvPr>
            <p:ph idx="1"/>
          </p:nvPr>
        </p:nvSpPr>
        <p:spPr>
          <a:xfrm>
            <a:off x="381000" y="1200150"/>
            <a:ext cx="6114917" cy="3429000"/>
          </a:xfrm>
        </p:spPr>
        <p:txBody>
          <a:bodyPr>
            <a:normAutofit/>
          </a:bodyPr>
          <a:lstStyle/>
          <a:p>
            <a:r>
              <a:rPr lang="en-US" dirty="0"/>
              <a:t>The real power of deep learning</a:t>
            </a:r>
            <a:r>
              <a:rPr lang="en-US" i="1" dirty="0"/>
              <a:t> </a:t>
            </a:r>
            <a:r>
              <a:rPr lang="en-US" dirty="0"/>
              <a:t>comes from the  ability to </a:t>
            </a:r>
            <a:r>
              <a:rPr lang="en-US" b="1" dirty="0"/>
              <a:t>learn</a:t>
            </a:r>
            <a:r>
              <a:rPr lang="en-US" dirty="0"/>
              <a:t> features from the data</a:t>
            </a:r>
          </a:p>
          <a:p>
            <a:r>
              <a:rPr lang="en-US" dirty="0"/>
              <a:t>Instead of using hand-built human-engineered features for classification</a:t>
            </a:r>
          </a:p>
          <a:p>
            <a:r>
              <a:rPr lang="en-US" dirty="0"/>
              <a:t>Use learned representations like embeddings!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48</a:t>
            </a:fld>
            <a:endParaRPr lang="en-US"/>
          </a:p>
        </p:txBody>
      </p:sp>
      <p:grpSp>
        <p:nvGrpSpPr>
          <p:cNvPr id="5" name="Group 4">
            <a:extLst>
              <a:ext uri="{FF2B5EF4-FFF2-40B4-BE49-F238E27FC236}">
                <a16:creationId xmlns:a16="http://schemas.microsoft.com/office/drawing/2014/main" id="{5A1D5908-B6FA-2E4F-942A-D283985C4878}"/>
              </a:ext>
            </a:extLst>
          </p:cNvPr>
          <p:cNvGrpSpPr/>
          <p:nvPr/>
        </p:nvGrpSpPr>
        <p:grpSpPr>
          <a:xfrm>
            <a:off x="6553200" y="895350"/>
            <a:ext cx="2667000" cy="2468463"/>
            <a:chOff x="1997416" y="1094195"/>
            <a:chExt cx="5712473" cy="4285206"/>
          </a:xfrm>
        </p:grpSpPr>
        <p:sp>
          <p:nvSpPr>
            <p:cNvPr id="7" name="Oval 6">
              <a:extLst>
                <a:ext uri="{FF2B5EF4-FFF2-40B4-BE49-F238E27FC236}">
                  <a16:creationId xmlns:a16="http://schemas.microsoft.com/office/drawing/2014/main" id="{FBCCDDD6-0EA6-564A-9B13-D808DD996672}"/>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F463C4B0-7417-7441-8554-82FDE54F3609}"/>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929F026E-C459-5341-8DA6-91D69D909979}"/>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C9252C52-6C46-314B-8BE2-2579D07546D1}"/>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E9E94CDE-6B65-954C-B23F-564E5EB514C5}"/>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B7981C23-39FB-924D-8A75-DFF6C573147C}"/>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7F47F41E-7390-024F-B437-0D61F31FE5DA}"/>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1871906A-6692-AD48-B91F-F05D5D9D0EB5}"/>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63404124-F515-E744-B37A-4DAAFB2EEF78}"/>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7C1CD3F7-21B9-DC43-BC20-1F84678EA15C}"/>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FC50F019-EDAA-7C4E-8E58-6EC833674B1E}"/>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472CC466-D607-1F40-90EE-3D3DE0510065}"/>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4A6275DB-A9AD-D643-A36A-55607E8DC046}"/>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2494450A-9E0D-AC40-8A26-DCFCF010748A}"/>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CC19ED5-AD9E-6D41-91A7-44A03535DB5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E2A57299-490C-2B46-AC64-230C772DBC59}"/>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0E312DF7-2746-A341-B408-F2171D181313}"/>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B6B38411-218B-024F-988D-8A19867521A7}"/>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C4FC9EC9-39F2-D247-BAB3-92F08B65D8E8}"/>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C4FCE6C1-3FCA-DC42-AB8B-9851A277DCD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F7D1A9C7-ADCA-8343-A20E-1B4587C090E0}"/>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D969A828-5FC8-D14C-8583-1DEACD4D1CA8}"/>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B1B85326-FEBF-464F-A96F-AD5D96550593}"/>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1704F3D8-5F6D-544F-9778-8FBA0898D384}"/>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87FEEA84-475D-F64F-8203-21FDBB4EB0A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91C4BDA2-5986-374A-A57E-CD4D182C901F}"/>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C7E380F8-31F4-7C47-BAC7-F59FE6FEB468}"/>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57FD6B62-ED2C-604D-90AC-0F3EC7187C9D}"/>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BF0037F8-5F57-8746-BEEC-6DD23B8FD942}"/>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32A3BB3B-93CE-9840-A682-28405B445FE2}"/>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8B82D8F5-6BA7-A14E-9B15-33BDF1E53F3E}"/>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FF19DDD5-8D7F-6C44-9D6F-D2BD6C7AEDC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ACA971D1-FEAB-394A-852A-15982CEBEFA5}"/>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F1475054-60C9-6F4A-A337-650ECD3FDD69}"/>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22D14C77-6689-8D42-B96C-5DE28063F70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2" name="TextBox 41">
            <a:extLst>
              <a:ext uri="{FF2B5EF4-FFF2-40B4-BE49-F238E27FC236}">
                <a16:creationId xmlns:a16="http://schemas.microsoft.com/office/drawing/2014/main" id="{061B7EFA-AB8E-2B40-A55E-0336C2A394EF}"/>
              </a:ext>
            </a:extLst>
          </p:cNvPr>
          <p:cNvSpPr txBox="1"/>
          <p:nvPr/>
        </p:nvSpPr>
        <p:spPr>
          <a:xfrm>
            <a:off x="6669312" y="3301464"/>
            <a:ext cx="399468" cy="400110"/>
          </a:xfrm>
          <a:prstGeom prst="rect">
            <a:avLst/>
          </a:prstGeom>
          <a:noFill/>
        </p:spPr>
        <p:txBody>
          <a:bodyPr wrap="none" rtlCol="0">
            <a:spAutoFit/>
          </a:bodyPr>
          <a:lstStyle/>
          <a:p>
            <a:r>
              <a:rPr lang="en-US" sz="2000" dirty="0"/>
              <a:t>e</a:t>
            </a:r>
            <a:r>
              <a:rPr lang="en-US" sz="2000" baseline="-25000" dirty="0"/>
              <a:t>1</a:t>
            </a:r>
          </a:p>
        </p:txBody>
      </p:sp>
      <p:sp>
        <p:nvSpPr>
          <p:cNvPr id="43" name="TextBox 42">
            <a:extLst>
              <a:ext uri="{FF2B5EF4-FFF2-40B4-BE49-F238E27FC236}">
                <a16:creationId xmlns:a16="http://schemas.microsoft.com/office/drawing/2014/main" id="{B23075AB-FB98-464A-88B6-021DD4E2EE61}"/>
              </a:ext>
            </a:extLst>
          </p:cNvPr>
          <p:cNvSpPr txBox="1"/>
          <p:nvPr/>
        </p:nvSpPr>
        <p:spPr>
          <a:xfrm>
            <a:off x="7181751" y="3314640"/>
            <a:ext cx="399468" cy="400110"/>
          </a:xfrm>
          <a:prstGeom prst="rect">
            <a:avLst/>
          </a:prstGeom>
          <a:noFill/>
        </p:spPr>
        <p:txBody>
          <a:bodyPr wrap="none" rtlCol="0">
            <a:spAutoFit/>
          </a:bodyPr>
          <a:lstStyle/>
          <a:p>
            <a:r>
              <a:rPr lang="en-US" sz="2000" dirty="0"/>
              <a:t>e</a:t>
            </a:r>
            <a:r>
              <a:rPr lang="en-US" sz="2000" baseline="-25000" dirty="0"/>
              <a:t>2</a:t>
            </a:r>
          </a:p>
        </p:txBody>
      </p:sp>
      <p:sp>
        <p:nvSpPr>
          <p:cNvPr id="44" name="TextBox 43">
            <a:extLst>
              <a:ext uri="{FF2B5EF4-FFF2-40B4-BE49-F238E27FC236}">
                <a16:creationId xmlns:a16="http://schemas.microsoft.com/office/drawing/2014/main" id="{BFD75777-42FB-8046-BF13-C9949FA5F28C}"/>
              </a:ext>
            </a:extLst>
          </p:cNvPr>
          <p:cNvSpPr txBox="1"/>
          <p:nvPr/>
        </p:nvSpPr>
        <p:spPr>
          <a:xfrm>
            <a:off x="8763000" y="3287773"/>
            <a:ext cx="402674" cy="400110"/>
          </a:xfrm>
          <a:prstGeom prst="rect">
            <a:avLst/>
          </a:prstGeom>
          <a:noFill/>
        </p:spPr>
        <p:txBody>
          <a:bodyPr wrap="none" rtlCol="0">
            <a:spAutoFit/>
          </a:bodyPr>
          <a:lstStyle/>
          <a:p>
            <a:r>
              <a:rPr lang="en-US" sz="2000" dirty="0" err="1"/>
              <a:t>e</a:t>
            </a:r>
            <a:r>
              <a:rPr lang="en-US" sz="2000" baseline="-25000" dirty="0" err="1"/>
              <a:t>n</a:t>
            </a:r>
            <a:endParaRPr lang="en-US" sz="2000" baseline="-25000" dirty="0"/>
          </a:p>
        </p:txBody>
      </p:sp>
      <p:sp>
        <p:nvSpPr>
          <p:cNvPr id="45" name="TextBox 44">
            <a:extLst>
              <a:ext uri="{FF2B5EF4-FFF2-40B4-BE49-F238E27FC236}">
                <a16:creationId xmlns:a16="http://schemas.microsoft.com/office/drawing/2014/main" id="{1B5F7963-C33C-6B4F-A72B-8FFA0D1EFB94}"/>
              </a:ext>
            </a:extLst>
          </p:cNvPr>
          <p:cNvSpPr txBox="1"/>
          <p:nvPr/>
        </p:nvSpPr>
        <p:spPr>
          <a:xfrm>
            <a:off x="7587477" y="843009"/>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52924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49</a:t>
            </a:fld>
            <a:endParaRPr lang="en-US"/>
          </a:p>
        </p:txBody>
      </p:sp>
      <p:sp>
        <p:nvSpPr>
          <p:cNvPr id="7" name="Title 6"/>
          <p:cNvSpPr>
            <a:spLocks noGrp="1"/>
          </p:cNvSpPr>
          <p:nvPr>
            <p:ph type="title"/>
          </p:nvPr>
        </p:nvSpPr>
        <p:spPr>
          <a:xfrm>
            <a:off x="533400" y="291153"/>
            <a:ext cx="8610600" cy="451797"/>
          </a:xfrm>
        </p:spPr>
        <p:txBody>
          <a:bodyPr>
            <a:noAutofit/>
          </a:bodyPr>
          <a:lstStyle/>
          <a:p>
            <a:r>
              <a:rPr lang="en-US" sz="2800" dirty="0"/>
              <a:t>Neural Net Classification with embeddings as input features!</a:t>
            </a:r>
            <a:endParaRPr lang="en-US" sz="2800" b="0" dirty="0"/>
          </a:p>
        </p:txBody>
      </p:sp>
      <p:pic>
        <p:nvPicPr>
          <p:cNvPr id="5" name="Picture 4">
            <a:extLst>
              <a:ext uri="{FF2B5EF4-FFF2-40B4-BE49-F238E27FC236}">
                <a16:creationId xmlns:a16="http://schemas.microsoft.com/office/drawing/2014/main" id="{E00C8971-A57E-4A43-B5A5-B4E0C460E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4959" y="963579"/>
            <a:ext cx="5968841" cy="4155105"/>
          </a:xfrm>
          <a:prstGeom prst="rect">
            <a:avLst/>
          </a:prstGeom>
        </p:spPr>
      </p:pic>
    </p:spTree>
    <p:extLst>
      <p:ext uri="{BB962C8B-B14F-4D97-AF65-F5344CB8AC3E}">
        <p14:creationId xmlns:p14="http://schemas.microsoft.com/office/powerpoint/2010/main" val="237457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p>
        </p:txBody>
      </p:sp>
      <p:sp>
        <p:nvSpPr>
          <p:cNvPr id="3" name="TextBox 2">
            <a:extLst>
              <a:ext uri="{FF2B5EF4-FFF2-40B4-BE49-F238E27FC236}">
                <a16:creationId xmlns:a16="http://schemas.microsoft.com/office/drawing/2014/main" id="{3F09180B-F9F1-4446-AEEF-D69D76CE0A70}"/>
              </a:ext>
            </a:extLst>
          </p:cNvPr>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extLst>
      <p:ext uri="{BB962C8B-B14F-4D97-AF65-F5344CB8AC3E}">
        <p14:creationId xmlns:p14="http://schemas.microsoft.com/office/powerpoint/2010/main" val="3652455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C561-29DD-BF48-A683-CF35CBE0F2BF}"/>
              </a:ext>
            </a:extLst>
          </p:cNvPr>
          <p:cNvSpPr>
            <a:spLocks noGrp="1"/>
          </p:cNvSpPr>
          <p:nvPr>
            <p:ph type="title"/>
          </p:nvPr>
        </p:nvSpPr>
        <p:spPr/>
        <p:txBody>
          <a:bodyPr/>
          <a:lstStyle/>
          <a:p>
            <a:r>
              <a:rPr lang="en-US" b="0" dirty="0"/>
              <a:t>Issue: texts come in different sizes</a:t>
            </a:r>
          </a:p>
        </p:txBody>
      </p:sp>
      <p:sp>
        <p:nvSpPr>
          <p:cNvPr id="3" name="Content Placeholder 2">
            <a:extLst>
              <a:ext uri="{FF2B5EF4-FFF2-40B4-BE49-F238E27FC236}">
                <a16:creationId xmlns:a16="http://schemas.microsoft.com/office/drawing/2014/main" id="{2B0A435D-744E-2349-92DA-9473D3C01EC0}"/>
              </a:ext>
            </a:extLst>
          </p:cNvPr>
          <p:cNvSpPr>
            <a:spLocks noGrp="1"/>
          </p:cNvSpPr>
          <p:nvPr>
            <p:ph idx="1"/>
          </p:nvPr>
        </p:nvSpPr>
        <p:spPr>
          <a:xfrm>
            <a:off x="822960" y="1047750"/>
            <a:ext cx="8092440" cy="4095750"/>
          </a:xfrm>
        </p:spPr>
        <p:txBody>
          <a:bodyPr>
            <a:normAutofit fontScale="92500" lnSpcReduction="10000"/>
          </a:bodyPr>
          <a:lstStyle/>
          <a:p>
            <a:r>
              <a:rPr lang="en-US" dirty="0"/>
              <a:t>This assumes a fixed size length (3)!  </a:t>
            </a:r>
            <a:endParaRPr lang="en-US" sz="1600" dirty="0"/>
          </a:p>
          <a:p>
            <a:r>
              <a:rPr lang="en-US" sz="2600" dirty="0"/>
              <a:t>Kind of unrealistic.   </a:t>
            </a:r>
          </a:p>
          <a:p>
            <a:r>
              <a:rPr lang="en-US" sz="2600" dirty="0"/>
              <a:t>Some simple solutions (more sophisticated solutions later)</a:t>
            </a:r>
          </a:p>
          <a:p>
            <a:pPr marL="514350" indent="-514350">
              <a:buFont typeface="+mj-lt"/>
              <a:buAutoNum type="arabicPeriod"/>
            </a:pPr>
            <a:r>
              <a:rPr lang="en-US" sz="2600" dirty="0"/>
              <a:t>Make the input the length of the longest review</a:t>
            </a:r>
          </a:p>
          <a:p>
            <a:pPr marL="800100" lvl="1" indent="-341313">
              <a:buFont typeface="Arial" panose="020B0604020202020204" pitchFamily="34" charset="0"/>
              <a:buChar char="•"/>
            </a:pPr>
            <a:r>
              <a:rPr lang="en-US" dirty="0"/>
              <a:t>If shorter then pad with zero embeddings</a:t>
            </a:r>
          </a:p>
          <a:p>
            <a:pPr marL="800100" lvl="1" indent="-341313">
              <a:buFont typeface="Arial" panose="020B0604020202020204" pitchFamily="34" charset="0"/>
              <a:buChar char="•"/>
            </a:pPr>
            <a:r>
              <a:rPr lang="en-US" dirty="0"/>
              <a:t>Truncate if you get longer reviews at test time</a:t>
            </a:r>
          </a:p>
          <a:p>
            <a:pPr marL="514350" indent="-514350">
              <a:buFont typeface="+mj-lt"/>
              <a:buAutoNum type="arabicPeriod"/>
            </a:pPr>
            <a:r>
              <a:rPr lang="en-US" dirty="0"/>
              <a:t>Create a single "sentence embedding" (the same dimensionality as a word) to represent all the words</a:t>
            </a:r>
          </a:p>
          <a:p>
            <a:pPr marL="800100" lvl="1" indent="-341313">
              <a:buFont typeface="Arial" panose="020B0604020202020204" pitchFamily="34" charset="0"/>
              <a:buChar char="•"/>
            </a:pPr>
            <a:r>
              <a:rPr lang="en-US" dirty="0"/>
              <a:t>Take the mean of all the word embeddings</a:t>
            </a:r>
          </a:p>
          <a:p>
            <a:pPr marL="800100" lvl="1" indent="-341313">
              <a:buFont typeface="Arial" panose="020B0604020202020204" pitchFamily="34" charset="0"/>
              <a:buChar char="•"/>
            </a:pPr>
            <a:r>
              <a:rPr lang="en-US" dirty="0"/>
              <a:t>Take the element-wise max of all the word embeddings</a:t>
            </a:r>
          </a:p>
          <a:p>
            <a:pPr marL="1152525" lvl="2" indent="-401638">
              <a:buFont typeface="Arial" panose="020B0604020202020204" pitchFamily="34" charset="0"/>
              <a:buChar char="•"/>
            </a:pPr>
            <a:r>
              <a:rPr lang="en-US" dirty="0"/>
              <a:t>For each dimension, pick the max value from all words</a:t>
            </a:r>
          </a:p>
        </p:txBody>
      </p:sp>
      <p:sp>
        <p:nvSpPr>
          <p:cNvPr id="4" name="Slide Number Placeholder 3">
            <a:extLst>
              <a:ext uri="{FF2B5EF4-FFF2-40B4-BE49-F238E27FC236}">
                <a16:creationId xmlns:a16="http://schemas.microsoft.com/office/drawing/2014/main" id="{85C97C1B-4D2A-5E49-BB1D-70F495D59763}"/>
              </a:ext>
            </a:extLst>
          </p:cNvPr>
          <p:cNvSpPr>
            <a:spLocks noGrp="1"/>
          </p:cNvSpPr>
          <p:nvPr>
            <p:ph type="sldNum" sz="quarter" idx="12"/>
          </p:nvPr>
        </p:nvSpPr>
        <p:spPr/>
        <p:txBody>
          <a:bodyPr/>
          <a:lstStyle/>
          <a:p>
            <a:pPr>
              <a:defRPr/>
            </a:pPr>
            <a:fld id="{713DD8BE-556E-3440-9013-11CC5588178D}" type="slidenum">
              <a:rPr lang="en-US" smtClean="0"/>
              <a:pPr>
                <a:defRPr/>
              </a:pPr>
              <a:t>50</a:t>
            </a:fld>
            <a:endParaRPr lang="en-US" dirty="0"/>
          </a:p>
        </p:txBody>
      </p:sp>
      <p:pic>
        <p:nvPicPr>
          <p:cNvPr id="5" name="Picture 4">
            <a:extLst>
              <a:ext uri="{FF2B5EF4-FFF2-40B4-BE49-F238E27FC236}">
                <a16:creationId xmlns:a16="http://schemas.microsoft.com/office/drawing/2014/main" id="{1EFF0CBA-017B-8943-A3FC-97687B7800C5}"/>
              </a:ext>
            </a:extLst>
          </p:cNvPr>
          <p:cNvPicPr>
            <a:picLocks noChangeAspect="1"/>
          </p:cNvPicPr>
          <p:nvPr/>
        </p:nvPicPr>
        <p:blipFill rotWithShape="1">
          <a:blip r:embed="rId2">
            <a:extLst>
              <a:ext uri="{28A0092B-C50C-407E-A947-70E740481C1C}">
                <a14:useLocalDpi xmlns:a14="http://schemas.microsoft.com/office/drawing/2010/main" val="0"/>
              </a:ext>
            </a:extLst>
          </a:blip>
          <a:srcRect l="26871" t="61639" r="7824"/>
          <a:stretch/>
        </p:blipFill>
        <p:spPr>
          <a:xfrm>
            <a:off x="5867400" y="817920"/>
            <a:ext cx="2819400" cy="1152867"/>
          </a:xfrm>
          <a:prstGeom prst="rect">
            <a:avLst/>
          </a:prstGeom>
        </p:spPr>
      </p:pic>
    </p:spTree>
    <p:extLst>
      <p:ext uri="{BB962C8B-B14F-4D97-AF65-F5344CB8AC3E}">
        <p14:creationId xmlns:p14="http://schemas.microsoft.com/office/powerpoint/2010/main" val="353316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p>
        </p:txBody>
      </p:sp>
      <p:sp>
        <p:nvSpPr>
          <p:cNvPr id="3" name="Content Placeholder 2"/>
          <p:cNvSpPr>
            <a:spLocks noGrp="1"/>
          </p:cNvSpPr>
          <p:nvPr>
            <p:ph idx="1"/>
          </p:nvPr>
        </p:nvSpPr>
        <p:spPr/>
        <p:txBody>
          <a:bodyPr/>
          <a:lstStyle/>
          <a:p>
            <a:r>
              <a:rPr lang="en-US" dirty="0"/>
              <a:t>What if you have more than two output classes?</a:t>
            </a:r>
          </a:p>
          <a:p>
            <a:pPr lvl="1"/>
            <a:r>
              <a:rPr lang="en-US" dirty="0"/>
              <a:t>Add more output units (one for each class)</a:t>
            </a:r>
          </a:p>
          <a:p>
            <a:pPr lvl="1"/>
            <a:r>
              <a:rPr lang="en-US" dirty="0"/>
              <a:t>And use a “</a:t>
            </a:r>
            <a:r>
              <a:rPr lang="en-US" dirty="0" err="1"/>
              <a:t>softmax</a:t>
            </a:r>
            <a:r>
              <a:rPr lang="en-US" dirty="0"/>
              <a:t> layer”</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51</a:t>
            </a:fld>
            <a:endParaRPr lang="en-US"/>
          </a:p>
        </p:txBody>
      </p:sp>
      <p:sp>
        <p:nvSpPr>
          <p:cNvPr id="8" name="Oval 7"/>
          <p:cNvSpPr/>
          <p:nvPr/>
        </p:nvSpPr>
        <p:spPr bwMode="auto">
          <a:xfrm>
            <a:off x="6035420" y="3472819"/>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5964267"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6019801"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6746933"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2" name="Oval 11"/>
          <p:cNvSpPr/>
          <p:nvPr/>
        </p:nvSpPr>
        <p:spPr bwMode="auto">
          <a:xfrm>
            <a:off x="6355600"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3" name="Straight Arrow Connector 12"/>
          <p:cNvCxnSpPr>
            <a:cxnSpLocks/>
            <a:stCxn id="9" idx="0"/>
            <a:endCxn id="10" idx="3"/>
          </p:cNvCxnSpPr>
          <p:nvPr/>
        </p:nvCxnSpPr>
        <p:spPr bwMode="auto">
          <a:xfrm flipH="1" flipV="1">
            <a:off x="6076740" y="2825704"/>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cxnSpLocks/>
            <a:stCxn id="12" idx="0"/>
            <a:endCxn id="10" idx="4"/>
          </p:cNvCxnSpPr>
          <p:nvPr/>
        </p:nvCxnSpPr>
        <p:spPr bwMode="auto">
          <a:xfrm flipH="1" flipV="1">
            <a:off x="6214202" y="289542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11" idx="0"/>
            <a:endCxn id="10" idx="4"/>
          </p:cNvCxnSpPr>
          <p:nvPr/>
        </p:nvCxnSpPr>
        <p:spPr bwMode="auto">
          <a:xfrm flipH="1" flipV="1">
            <a:off x="6214202" y="289542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9" idx="0"/>
            <a:endCxn id="10" idx="4"/>
          </p:cNvCxnSpPr>
          <p:nvPr/>
        </p:nvCxnSpPr>
        <p:spPr bwMode="auto">
          <a:xfrm flipV="1">
            <a:off x="6158668" y="289542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6" y="4526287"/>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323904" y="4306814"/>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7102691"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6497903"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585754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2" name="Straight Arrow Connector 21"/>
          <p:cNvCxnSpPr>
            <a:cxnSpLocks/>
            <a:stCxn id="18" idx="0"/>
          </p:cNvCxnSpPr>
          <p:nvPr/>
        </p:nvCxnSpPr>
        <p:spPr bwMode="auto">
          <a:xfrm flipV="1">
            <a:off x="5527198" y="366015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cxnSpLocks/>
            <a:stCxn id="21" idx="0"/>
            <a:endCxn id="9" idx="4"/>
          </p:cNvCxnSpPr>
          <p:nvPr/>
        </p:nvCxnSpPr>
        <p:spPr bwMode="auto">
          <a:xfrm flipV="1">
            <a:off x="6051941" y="372941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20" idx="0"/>
            <a:endCxn id="9" idx="4"/>
          </p:cNvCxnSpPr>
          <p:nvPr/>
        </p:nvCxnSpPr>
        <p:spPr bwMode="auto">
          <a:xfrm flipH="1" flipV="1">
            <a:off x="6158668" y="372941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9" idx="0"/>
            <a:endCxn id="9" idx="4"/>
          </p:cNvCxnSpPr>
          <p:nvPr/>
        </p:nvCxnSpPr>
        <p:spPr bwMode="auto">
          <a:xfrm flipH="1" flipV="1">
            <a:off x="6158668" y="372941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cxnSpLocks/>
            <a:stCxn id="18" idx="7"/>
            <a:endCxn id="9" idx="4"/>
          </p:cNvCxnSpPr>
          <p:nvPr/>
        </p:nvCxnSpPr>
        <p:spPr bwMode="auto">
          <a:xfrm flipV="1">
            <a:off x="5670948" y="3729418"/>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8" name="Straight Arrow Connector 27"/>
          <p:cNvCxnSpPr>
            <a:cxnSpLocks/>
            <a:stCxn id="27" idx="0"/>
            <a:endCxn id="9" idx="4"/>
          </p:cNvCxnSpPr>
          <p:nvPr/>
        </p:nvCxnSpPr>
        <p:spPr bwMode="auto">
          <a:xfrm flipH="1" flipV="1">
            <a:off x="6158668" y="372941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8" idx="7"/>
            <a:endCxn id="12" idx="4"/>
          </p:cNvCxnSpPr>
          <p:nvPr/>
        </p:nvCxnSpPr>
        <p:spPr bwMode="auto">
          <a:xfrm flipV="1">
            <a:off x="5670948" y="3729418"/>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endCxn id="11" idx="4"/>
          </p:cNvCxnSpPr>
          <p:nvPr/>
        </p:nvCxnSpPr>
        <p:spPr bwMode="auto">
          <a:xfrm flipV="1">
            <a:off x="5475733" y="372941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7" idx="0"/>
            <a:endCxn id="11" idx="4"/>
          </p:cNvCxnSpPr>
          <p:nvPr/>
        </p:nvCxnSpPr>
        <p:spPr bwMode="auto">
          <a:xfrm flipH="1" flipV="1">
            <a:off x="6941334" y="372941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27" idx="0"/>
            <a:endCxn id="12" idx="4"/>
          </p:cNvCxnSpPr>
          <p:nvPr/>
        </p:nvCxnSpPr>
        <p:spPr bwMode="auto">
          <a:xfrm flipH="1" flipV="1">
            <a:off x="6550001" y="372941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9" idx="0"/>
            <a:endCxn id="12" idx="4"/>
          </p:cNvCxnSpPr>
          <p:nvPr/>
        </p:nvCxnSpPr>
        <p:spPr bwMode="auto">
          <a:xfrm flipH="1" flipV="1">
            <a:off x="6550001" y="372941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6941334" y="372941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20" idx="0"/>
            <a:endCxn id="12" idx="4"/>
          </p:cNvCxnSpPr>
          <p:nvPr/>
        </p:nvCxnSpPr>
        <p:spPr bwMode="auto">
          <a:xfrm flipH="1" flipV="1">
            <a:off x="6550001" y="372941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6692304" y="372941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1" idx="0"/>
            <a:endCxn id="12" idx="4"/>
          </p:cNvCxnSpPr>
          <p:nvPr/>
        </p:nvCxnSpPr>
        <p:spPr bwMode="auto">
          <a:xfrm flipV="1">
            <a:off x="6051941" y="372941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cxnSpLocks/>
            <a:endCxn id="11" idx="4"/>
          </p:cNvCxnSpPr>
          <p:nvPr/>
        </p:nvCxnSpPr>
        <p:spPr bwMode="auto">
          <a:xfrm flipV="1">
            <a:off x="5946479" y="372941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2726611"/>
            <a:ext cx="213454" cy="523220"/>
          </a:xfrm>
          <a:prstGeom prst="rect">
            <a:avLst/>
          </a:prstGeom>
          <a:noFill/>
        </p:spPr>
        <p:txBody>
          <a:bodyPr wrap="square" rtlCol="0">
            <a:spAutoFit/>
          </a:bodyPr>
          <a:lstStyle/>
          <a:p>
            <a:r>
              <a:rPr lang="en-US" sz="2800" dirty="0">
                <a:solidFill>
                  <a:srgbClr val="590A0E"/>
                </a:solidFill>
              </a:rPr>
              <a:t>U</a:t>
            </a:r>
          </a:p>
        </p:txBody>
      </p:sp>
      <p:sp>
        <p:nvSpPr>
          <p:cNvPr id="40" name="TextBox 39"/>
          <p:cNvSpPr txBox="1"/>
          <p:nvPr/>
        </p:nvSpPr>
        <p:spPr>
          <a:xfrm>
            <a:off x="5323905" y="3692290"/>
            <a:ext cx="213454" cy="523220"/>
          </a:xfrm>
          <a:prstGeom prst="rect">
            <a:avLst/>
          </a:prstGeom>
          <a:noFill/>
        </p:spPr>
        <p:txBody>
          <a:bodyPr wrap="square" rtlCol="0">
            <a:spAutoFit/>
          </a:bodyPr>
          <a:lstStyle/>
          <a:p>
            <a:r>
              <a:rPr lang="en-US" sz="2800" dirty="0">
                <a:solidFill>
                  <a:srgbClr val="590A0E"/>
                </a:solidFill>
              </a:rPr>
              <a:t>W</a:t>
            </a:r>
          </a:p>
        </p:txBody>
      </p:sp>
      <p:sp>
        <p:nvSpPr>
          <p:cNvPr id="41" name="TextBox 40"/>
          <p:cNvSpPr txBox="1"/>
          <p:nvPr/>
        </p:nvSpPr>
        <p:spPr>
          <a:xfrm>
            <a:off x="7560091" y="4343400"/>
            <a:ext cx="385042" cy="400110"/>
          </a:xfrm>
          <a:prstGeom prst="rect">
            <a:avLst/>
          </a:prstGeom>
          <a:noFill/>
        </p:spPr>
        <p:txBody>
          <a:bodyPr wrap="none" rtlCol="0">
            <a:spAutoFit/>
          </a:bodyPr>
          <a:lstStyle/>
          <a:p>
            <a:r>
              <a:rPr lang="en-US" sz="2000" dirty="0" err="1"/>
              <a:t>x</a:t>
            </a:r>
            <a:r>
              <a:rPr lang="en-US" sz="2000" baseline="-25000" dirty="0" err="1"/>
              <a:t>n</a:t>
            </a:r>
            <a:endParaRPr lang="en-US" sz="1800" baseline="-25000" dirty="0"/>
          </a:p>
        </p:txBody>
      </p:sp>
      <p:sp>
        <p:nvSpPr>
          <p:cNvPr id="42" name="TextBox 41"/>
          <p:cNvSpPr txBox="1"/>
          <p:nvPr/>
        </p:nvSpPr>
        <p:spPr>
          <a:xfrm>
            <a:off x="5365136" y="4356277"/>
            <a:ext cx="406587"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43" name="Oval 42"/>
          <p:cNvSpPr/>
          <p:nvPr/>
        </p:nvSpPr>
        <p:spPr bwMode="auto">
          <a:xfrm>
            <a:off x="6733276"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8" name="Straight Arrow Connector 47"/>
          <p:cNvCxnSpPr>
            <a:cxnSpLocks/>
            <a:stCxn id="11" idx="0"/>
            <a:endCxn id="43" idx="4"/>
          </p:cNvCxnSpPr>
          <p:nvPr/>
        </p:nvCxnSpPr>
        <p:spPr bwMode="auto">
          <a:xfrm flipH="1" flipV="1">
            <a:off x="6927677" y="289542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cxnSpLocks/>
            <a:stCxn id="12" idx="0"/>
            <a:endCxn id="43" idx="4"/>
          </p:cNvCxnSpPr>
          <p:nvPr/>
        </p:nvCxnSpPr>
        <p:spPr bwMode="auto">
          <a:xfrm flipV="1">
            <a:off x="6550001" y="289542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9" idx="0"/>
            <a:endCxn id="43" idx="4"/>
          </p:cNvCxnSpPr>
          <p:nvPr/>
        </p:nvCxnSpPr>
        <p:spPr bwMode="auto">
          <a:xfrm flipV="1">
            <a:off x="6158668" y="289542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2">
            <a:extLst>
              <a:ext uri="{28A0092B-C50C-407E-A947-70E740481C1C}">
                <a14:useLocalDpi xmlns:a14="http://schemas.microsoft.com/office/drawing/2010/main" val="0"/>
              </a:ext>
            </a:extLst>
          </a:blip>
          <a:srcRect l="5769" t="15667" r="14134" b="13676"/>
          <a:stretch/>
        </p:blipFill>
        <p:spPr>
          <a:xfrm>
            <a:off x="414200" y="2791471"/>
            <a:ext cx="4429347" cy="861455"/>
          </a:xfrm>
          <a:prstGeom prst="rect">
            <a:avLst/>
          </a:prstGeom>
        </p:spPr>
      </p:pic>
    </p:spTree>
    <p:extLst>
      <p:ext uri="{BB962C8B-B14F-4D97-AF65-F5344CB8AC3E}">
        <p14:creationId xmlns:p14="http://schemas.microsoft.com/office/powerpoint/2010/main" val="900592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Neural Language Models (LMs)</a:t>
            </a:r>
          </a:p>
        </p:txBody>
      </p:sp>
      <p:sp>
        <p:nvSpPr>
          <p:cNvPr id="3" name="Content Placeholder 2"/>
          <p:cNvSpPr>
            <a:spLocks noGrp="1"/>
          </p:cNvSpPr>
          <p:nvPr>
            <p:ph idx="1"/>
          </p:nvPr>
        </p:nvSpPr>
        <p:spPr>
          <a:xfrm>
            <a:off x="822962" y="1200150"/>
            <a:ext cx="7920989" cy="3823648"/>
          </a:xfrm>
        </p:spPr>
        <p:txBody>
          <a:bodyPr>
            <a:normAutofit/>
          </a:bodyPr>
          <a:lstStyle/>
          <a:p>
            <a:r>
              <a:rPr lang="en-US" b="1" dirty="0">
                <a:solidFill>
                  <a:schemeClr val="tx1"/>
                </a:solidFill>
              </a:rPr>
              <a:t>Language Modeling</a:t>
            </a:r>
            <a:r>
              <a:rPr lang="en-US" dirty="0"/>
              <a:t>: Calculating the probability of the next word in a sequence given some history. </a:t>
            </a:r>
          </a:p>
          <a:p>
            <a:pPr marL="428615" indent="-428615">
              <a:buFont typeface="Arial" panose="020B0604020202020204" pitchFamily="34" charset="0"/>
              <a:buChar char="•"/>
            </a:pPr>
            <a:r>
              <a:rPr lang="en-US" dirty="0"/>
              <a:t>We've seen N-gram based LMs</a:t>
            </a:r>
          </a:p>
          <a:p>
            <a:pPr marL="428615" indent="-428615">
              <a:buFont typeface="Arial" panose="020B0604020202020204" pitchFamily="34" charset="0"/>
              <a:buChar char="•"/>
            </a:pPr>
            <a:r>
              <a:rPr lang="en-US" dirty="0"/>
              <a:t>But neural network LMs far outperform n-gram language models</a:t>
            </a:r>
          </a:p>
          <a:p>
            <a:pPr marL="0" indent="0"/>
            <a:r>
              <a:rPr lang="en-US" dirty="0"/>
              <a:t>State-of-the-art neural LMs are based on more powerful neural network technology like Transformers</a:t>
            </a:r>
          </a:p>
          <a:p>
            <a:pPr marL="0" indent="0"/>
            <a:r>
              <a:rPr lang="en-US" dirty="0"/>
              <a:t>But </a:t>
            </a:r>
            <a:r>
              <a:rPr lang="en-US" b="1" dirty="0"/>
              <a:t>simple feedforward LMs </a:t>
            </a:r>
            <a:r>
              <a:rPr lang="en-US" dirty="0"/>
              <a:t>can do almost as well!</a:t>
            </a:r>
          </a:p>
          <a:p>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52</a:t>
            </a:fld>
            <a:endParaRPr lang="en-US"/>
          </a:p>
        </p:txBody>
      </p:sp>
    </p:spTree>
    <p:extLst>
      <p:ext uri="{BB962C8B-B14F-4D97-AF65-F5344CB8AC3E}">
        <p14:creationId xmlns:p14="http://schemas.microsoft.com/office/powerpoint/2010/main" val="160515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p>
          <a:p>
            <a:r>
              <a:rPr lang="en-US" b="1" dirty="0"/>
              <a:t>Problem</a:t>
            </a:r>
            <a:r>
              <a:rPr lang="en-US" dirty="0"/>
              <a:t>: Now we’re dealing with sequences of arbitrary length.</a:t>
            </a:r>
          </a:p>
          <a:p>
            <a:r>
              <a:rPr lang="en-US" b="1" dirty="0"/>
              <a:t>Solution</a:t>
            </a:r>
            <a:r>
              <a:rPr lang="en-US" dirty="0"/>
              <a:t>: Sliding windows (of fixed length)</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53</a:t>
            </a:fld>
            <a:endParaRPr lang="en-US"/>
          </a:p>
        </p:txBody>
      </p:sp>
      <p:pic>
        <p:nvPicPr>
          <p:cNvPr id="7" name="Picture 6" descr="L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761" y="3943351"/>
            <a:ext cx="4394200" cy="641553"/>
          </a:xfrm>
          <a:prstGeom prst="rect">
            <a:avLst/>
          </a:prstGeom>
        </p:spPr>
      </p:pic>
    </p:spTree>
    <p:extLst>
      <p:ext uri="{BB962C8B-B14F-4D97-AF65-F5344CB8AC3E}">
        <p14:creationId xmlns:p14="http://schemas.microsoft.com/office/powerpoint/2010/main" val="15580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54</a:t>
            </a:fld>
            <a:endParaRPr lang="en-US"/>
          </a:p>
        </p:txBody>
      </p:sp>
      <p:sp>
        <p:nvSpPr>
          <p:cNvPr id="7" name="Title 6"/>
          <p:cNvSpPr>
            <a:spLocks noGrp="1"/>
          </p:cNvSpPr>
          <p:nvPr>
            <p:ph type="title"/>
          </p:nvPr>
        </p:nvSpPr>
        <p:spPr>
          <a:xfrm>
            <a:off x="822960" y="119702"/>
            <a:ext cx="4720590" cy="680397"/>
          </a:xfrm>
        </p:spPr>
        <p:txBody>
          <a:bodyPr/>
          <a:lstStyle/>
          <a:p>
            <a:r>
              <a:rPr lang="en-US" b="0" dirty="0"/>
              <a:t>Neural Language Model </a:t>
            </a:r>
          </a:p>
        </p:txBody>
      </p:sp>
      <p:pic>
        <p:nvPicPr>
          <p:cNvPr id="2" name="Picture 1">
            <a:extLst>
              <a:ext uri="{FF2B5EF4-FFF2-40B4-BE49-F238E27FC236}">
                <a16:creationId xmlns:a16="http://schemas.microsoft.com/office/drawing/2014/main" id="{0EDDF0F7-BF84-7C48-ACA6-D2CFE14DA9C3}"/>
              </a:ext>
            </a:extLst>
          </p:cNvPr>
          <p:cNvPicPr>
            <a:picLocks noChangeAspect="1"/>
          </p:cNvPicPr>
          <p:nvPr/>
        </p:nvPicPr>
        <p:blipFill>
          <a:blip r:embed="rId3"/>
          <a:stretch>
            <a:fillRect/>
          </a:stretch>
        </p:blipFill>
        <p:spPr>
          <a:xfrm>
            <a:off x="1339093" y="800100"/>
            <a:ext cx="6465818" cy="4343400"/>
          </a:xfrm>
          <a:prstGeom prst="rect">
            <a:avLst/>
          </a:prstGeom>
        </p:spPr>
      </p:pic>
    </p:spTree>
    <p:extLst>
      <p:ext uri="{BB962C8B-B14F-4D97-AF65-F5344CB8AC3E}">
        <p14:creationId xmlns:p14="http://schemas.microsoft.com/office/powerpoint/2010/main" val="2390755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7F31-FFCC-BB44-BAEA-3756FAED8D57}"/>
              </a:ext>
            </a:extLst>
          </p:cNvPr>
          <p:cNvSpPr>
            <a:spLocks noGrp="1"/>
          </p:cNvSpPr>
          <p:nvPr>
            <p:ph type="title"/>
          </p:nvPr>
        </p:nvSpPr>
        <p:spPr>
          <a:xfrm>
            <a:off x="822960" y="119702"/>
            <a:ext cx="7940040" cy="680397"/>
          </a:xfrm>
        </p:spPr>
        <p:txBody>
          <a:bodyPr>
            <a:normAutofit fontScale="90000"/>
          </a:bodyPr>
          <a:lstStyle/>
          <a:p>
            <a:r>
              <a:rPr lang="en-US" dirty="0"/>
              <a:t>Why Neural LMs work better than N-gram LMs</a:t>
            </a:r>
          </a:p>
        </p:txBody>
      </p:sp>
      <p:sp>
        <p:nvSpPr>
          <p:cNvPr id="3" name="Content Placeholder 2">
            <a:extLst>
              <a:ext uri="{FF2B5EF4-FFF2-40B4-BE49-F238E27FC236}">
                <a16:creationId xmlns:a16="http://schemas.microsoft.com/office/drawing/2014/main" id="{4941AC45-5C1D-774A-9C9D-AC38DB0EA9B5}"/>
              </a:ext>
            </a:extLst>
          </p:cNvPr>
          <p:cNvSpPr>
            <a:spLocks noGrp="1"/>
          </p:cNvSpPr>
          <p:nvPr>
            <p:ph idx="1"/>
          </p:nvPr>
        </p:nvSpPr>
        <p:spPr>
          <a:xfrm>
            <a:off x="822962" y="1200150"/>
            <a:ext cx="8149589" cy="3823648"/>
          </a:xfrm>
        </p:spPr>
        <p:txBody>
          <a:bodyPr>
            <a:normAutofit lnSpcReduction="10000"/>
          </a:bodyPr>
          <a:lstStyle/>
          <a:p>
            <a:r>
              <a:rPr lang="en-US" b="1" dirty="0"/>
              <a:t>Training data:</a:t>
            </a:r>
          </a:p>
          <a:p>
            <a:r>
              <a:rPr lang="en-US" dirty="0">
                <a:solidFill>
                  <a:schemeClr val="tx1"/>
                </a:solidFill>
              </a:rPr>
              <a:t>We've seen</a:t>
            </a:r>
            <a:r>
              <a:rPr lang="en-US" dirty="0">
                <a:solidFill>
                  <a:srgbClr val="0000FF"/>
                </a:solidFill>
              </a:rPr>
              <a:t>:  I have to make sure that the cat gets fed. </a:t>
            </a:r>
          </a:p>
          <a:p>
            <a:r>
              <a:rPr lang="en-US" dirty="0"/>
              <a:t>Never seen:   </a:t>
            </a:r>
            <a:r>
              <a:rPr lang="en-US" dirty="0">
                <a:solidFill>
                  <a:srgbClr val="0000FF"/>
                </a:solidFill>
              </a:rPr>
              <a:t>dog gets fed</a:t>
            </a:r>
            <a:endParaRPr lang="en-US" dirty="0"/>
          </a:p>
          <a:p>
            <a:r>
              <a:rPr lang="en-US" b="1" dirty="0"/>
              <a:t>Test data:</a:t>
            </a:r>
          </a:p>
          <a:p>
            <a:r>
              <a:rPr lang="en-US" dirty="0">
                <a:solidFill>
                  <a:srgbClr val="0000FF"/>
                </a:solidFill>
              </a:rPr>
              <a:t>I forgot to make sure that the dog gets ___</a:t>
            </a:r>
          </a:p>
          <a:p>
            <a:r>
              <a:rPr lang="en-US" dirty="0">
                <a:solidFill>
                  <a:schemeClr val="tx1"/>
                </a:solidFill>
              </a:rPr>
              <a:t>N-gram LM can't predict "</a:t>
            </a:r>
            <a:r>
              <a:rPr lang="en-US" dirty="0">
                <a:solidFill>
                  <a:srgbClr val="0000FF"/>
                </a:solidFill>
              </a:rPr>
              <a:t>fed</a:t>
            </a:r>
            <a:r>
              <a:rPr lang="en-US" dirty="0">
                <a:solidFill>
                  <a:schemeClr val="tx1"/>
                </a:solidFill>
              </a:rPr>
              <a:t>"!</a:t>
            </a:r>
          </a:p>
          <a:p>
            <a:r>
              <a:rPr lang="en-US" dirty="0">
                <a:solidFill>
                  <a:schemeClr val="tx1"/>
                </a:solidFill>
              </a:rPr>
              <a:t>Neural LM </a:t>
            </a:r>
            <a:r>
              <a:rPr lang="en-US" dirty="0"/>
              <a:t>can use similarity of "</a:t>
            </a:r>
            <a:r>
              <a:rPr lang="en-US" dirty="0">
                <a:solidFill>
                  <a:srgbClr val="0000FF"/>
                </a:solidFill>
              </a:rPr>
              <a:t>cat</a:t>
            </a:r>
            <a:r>
              <a:rPr lang="en-US" dirty="0"/>
              <a:t>" and "</a:t>
            </a:r>
            <a:r>
              <a:rPr lang="en-US" dirty="0">
                <a:solidFill>
                  <a:srgbClr val="0000FF"/>
                </a:solidFill>
              </a:rPr>
              <a:t>dog</a:t>
            </a:r>
            <a:r>
              <a:rPr lang="en-US" dirty="0"/>
              <a:t>" embeddings to generalize and predict “</a:t>
            </a:r>
            <a:r>
              <a:rPr lang="en-US" dirty="0">
                <a:solidFill>
                  <a:srgbClr val="0000FF"/>
                </a:solidFill>
              </a:rPr>
              <a:t>fed</a:t>
            </a:r>
            <a:r>
              <a:rPr lang="en-US" dirty="0"/>
              <a:t>” after </a:t>
            </a:r>
            <a:r>
              <a:rPr lang="en-US" dirty="0">
                <a:solidFill>
                  <a:srgbClr val="0000FF"/>
                </a:solidFill>
              </a:rPr>
              <a:t>dog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5806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Applying feedforward networks to NLP tasks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2736342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6367848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58</a:t>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5" name="Straight Arrow Connector 54"/>
          <p:cNvCxnSpPr>
            <a:cxnSpLocks/>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mc:AlternateContent xmlns:mc="http://schemas.openxmlformats.org/markup-compatibility/2006" xmlns:a14="http://schemas.microsoft.com/office/drawing/2010/main">
        <mc:Choice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a:blip r:embed="rId3"/>
                <a:stretch>
                  <a:fillRect l="-4396"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a:blip r:embed="rId4"/>
                <a:stretch>
                  <a:fillRect l="-4598" t="-7895" b="-26316"/>
                </a:stretch>
              </a:blipFill>
            </p:spPr>
            <p:txBody>
              <a:bodyPr/>
              <a:lstStyle/>
              <a:p>
                <a:r>
                  <a:rPr 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a:blip r:embed="rId5"/>
                <a:stretch>
                  <a:fillRect l="-3774" t="-8108" r="-2358" b="-29730"/>
                </a:stretch>
              </a:blipFill>
            </p:spPr>
            <p:txBody>
              <a:bodyPr/>
              <a:lstStyle/>
              <a:p>
                <a:r>
                  <a:rPr lang="en-US">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7085936" y="2546994"/>
            <a:ext cx="1217513" cy="799927"/>
            <a:chOff x="7086600" y="2153265"/>
            <a:chExt cx="1217513" cy="799927"/>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p>
          </p:txBody>
        </p:sp>
      </p:grpSp>
    </p:spTree>
    <p:extLst>
      <p:ext uri="{BB962C8B-B14F-4D97-AF65-F5344CB8AC3E}">
        <p14:creationId xmlns:p14="http://schemas.microsoft.com/office/powerpoint/2010/main" val="267288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hr m:val="̂"/>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p>
              <a:p>
                <a:pPr lvl="2"/>
                <a:r>
                  <a:rPr lang="en-US" sz="2300" dirty="0"/>
                  <a:t>For every output node</a:t>
                </a:r>
              </a:p>
              <a:p>
                <a:pPr marL="954457" lvl="3" indent="-263123"/>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hr m:val="̂"/>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p>
              <a:p>
                <a:pPr marL="1144556" lvl="4" indent="-304793"/>
                <a:r>
                  <a:rPr lang="en-US" sz="1900" dirty="0"/>
                  <a:t>Update the weight</a:t>
                </a:r>
              </a:p>
              <a:p>
                <a:pPr lvl="2"/>
                <a:r>
                  <a:rPr lang="en-US" sz="2300" dirty="0"/>
                  <a:t>For every hidden node</a:t>
                </a:r>
              </a:p>
              <a:p>
                <a:pPr marL="954457" lvl="3" indent="-263123"/>
                <a:r>
                  <a:rPr lang="en-US" sz="2000" dirty="0"/>
                  <a:t>Assess how much blame it deserves for the current answer</a:t>
                </a:r>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p>
              <a:p>
                <a:pPr marL="1144556" lvl="4" indent="-345272"/>
                <a:r>
                  <a:rPr lang="en-US" sz="1900" dirty="0"/>
                  <a:t>Update the weight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7763" y="1143000"/>
                <a:ext cx="8229600" cy="4000500"/>
              </a:xfrm>
              <a:blipFill>
                <a:blip r:embed="rId3"/>
                <a:stretch>
                  <a:fillRect l="-2619" t="-37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59</a:t>
            </a:fld>
            <a:endParaRPr lang="en-US"/>
          </a:p>
        </p:txBody>
      </p:sp>
    </p:spTree>
    <p:extLst>
      <p:ext uri="{BB962C8B-B14F-4D97-AF65-F5344CB8AC3E}">
        <p14:creationId xmlns:p14="http://schemas.microsoft.com/office/powerpoint/2010/main" val="78706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extLst>
      <p:ext uri="{BB962C8B-B14F-4D97-AF65-F5344CB8AC3E}">
        <p14:creationId xmlns:p14="http://schemas.microsoft.com/office/powerpoint/2010/main" val="3387500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p>
        </p:txBody>
      </p:sp>
      <p:sp>
        <p:nvSpPr>
          <p:cNvPr id="3" name="Content Placeholder 2"/>
          <p:cNvSpPr>
            <a:spLocks noGrp="1"/>
          </p:cNvSpPr>
          <p:nvPr>
            <p:ph idx="1"/>
          </p:nvPr>
        </p:nvSpPr>
        <p:spPr/>
        <p:txBody>
          <a:bodyPr/>
          <a:lstStyle/>
          <a:p>
            <a:r>
              <a:rPr lang="en-US" dirty="0"/>
              <a:t>A measure for how far off the current answer is to the right answer</a:t>
            </a:r>
          </a:p>
          <a:p>
            <a:r>
              <a:rPr lang="en-US" dirty="0"/>
              <a:t>Cross entropy loss for logistic regression:</a:t>
            </a:r>
          </a:p>
          <a:p>
            <a:pPr marL="457178" lvl="1" indent="0">
              <a:buNone/>
            </a:pPr>
            <a:endParaRPr lang="en-US" dirty="0"/>
          </a:p>
          <a:p>
            <a:pPr marL="457178"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60</a:t>
            </a:fld>
            <a:endParaRPr lang="en-US"/>
          </a:p>
        </p:txBody>
      </p:sp>
      <p:pic>
        <p:nvPicPr>
          <p:cNvPr id="7" name="Picture 6">
            <a:extLst>
              <a:ext uri="{FF2B5EF4-FFF2-40B4-BE49-F238E27FC236}">
                <a16:creationId xmlns:a16="http://schemas.microsoft.com/office/drawing/2014/main" id="{79B23BF3-0AAE-E64A-A12C-EE4F353BC136}"/>
              </a:ext>
            </a:extLst>
          </p:cNvPr>
          <p:cNvPicPr>
            <a:picLocks noChangeAspect="1"/>
          </p:cNvPicPr>
          <p:nvPr/>
        </p:nvPicPr>
        <p:blipFill>
          <a:blip r:embed="rId3"/>
          <a:stretch>
            <a:fillRect/>
          </a:stretch>
        </p:blipFill>
        <p:spPr>
          <a:xfrm>
            <a:off x="819548" y="2693094"/>
            <a:ext cx="6563616" cy="443114"/>
          </a:xfrm>
          <a:prstGeom prst="rect">
            <a:avLst/>
          </a:prstGeom>
        </p:spPr>
      </p:pic>
      <p:pic>
        <p:nvPicPr>
          <p:cNvPr id="8" name="Picture 7">
            <a:extLst>
              <a:ext uri="{FF2B5EF4-FFF2-40B4-BE49-F238E27FC236}">
                <a16:creationId xmlns:a16="http://schemas.microsoft.com/office/drawing/2014/main" id="{22995732-9D0D-8F42-9968-524047FA4A83}"/>
              </a:ext>
            </a:extLst>
          </p:cNvPr>
          <p:cNvPicPr>
            <a:picLocks noChangeAspect="1"/>
          </p:cNvPicPr>
          <p:nvPr/>
        </p:nvPicPr>
        <p:blipFill rotWithShape="1">
          <a:blip r:embed="rId4"/>
          <a:srcRect l="15022"/>
          <a:stretch/>
        </p:blipFill>
        <p:spPr>
          <a:xfrm>
            <a:off x="1828801" y="3430804"/>
            <a:ext cx="6142427" cy="443114"/>
          </a:xfrm>
          <a:prstGeom prst="rect">
            <a:avLst/>
          </a:prstGeom>
        </p:spPr>
      </p:pic>
    </p:spTree>
    <p:extLst>
      <p:ext uri="{BB962C8B-B14F-4D97-AF65-F5344CB8AC3E}">
        <p14:creationId xmlns:p14="http://schemas.microsoft.com/office/powerpoint/2010/main" val="239072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p>
              <a:p>
                <a:r>
                  <a:rPr lang="en-US" dirty="0"/>
                  <a:t>To tell us how to adjust weights for each training item </a:t>
                </a:r>
              </a:p>
              <a:p>
                <a:pPr lvl="1"/>
                <a:r>
                  <a:rPr lang="en-US" dirty="0"/>
                  <a:t>Move them in the opposite direction of the gradient</a:t>
                </a:r>
              </a:p>
              <a:p>
                <a:pPr lvl="1"/>
                <a:endParaRPr lang="en-US" dirty="0"/>
              </a:p>
              <a:p>
                <a:pPr lvl="1"/>
                <a:endParaRPr lang="en-US" dirty="0"/>
              </a:p>
              <a:p>
                <a:pPr lvl="1"/>
                <a:r>
                  <a:rPr lang="en-US" dirty="0"/>
                  <a:t>For logistic regression</a:t>
                </a:r>
                <a:endParaRPr lang="el-GR"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xfrm>
                <a:off x="822962" y="1200150"/>
                <a:ext cx="8092439" cy="3943350"/>
              </a:xfrm>
              <a:blipFill>
                <a:blip r:embed="rId3"/>
                <a:stretch>
                  <a:fillRect l="-2660" t="-25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1828800" y="3156472"/>
            <a:ext cx="4842016" cy="890930"/>
          </a:xfrm>
          <a:prstGeom prst="rect">
            <a:avLst/>
          </a:prstGeom>
        </p:spPr>
      </p:pic>
      <p:pic>
        <p:nvPicPr>
          <p:cNvPr id="7" name="Picture 6">
            <a:extLst>
              <a:ext uri="{FF2B5EF4-FFF2-40B4-BE49-F238E27FC236}">
                <a16:creationId xmlns:a16="http://schemas.microsoft.com/office/drawing/2014/main" id="{82BD7DAA-EB58-C648-8B46-A49894C5669F}"/>
              </a:ext>
            </a:extLst>
          </p:cNvPr>
          <p:cNvPicPr>
            <a:picLocks noChangeAspect="1"/>
          </p:cNvPicPr>
          <p:nvPr/>
        </p:nvPicPr>
        <p:blipFill>
          <a:blip r:embed="rId5"/>
          <a:stretch>
            <a:fillRect/>
          </a:stretch>
        </p:blipFill>
        <p:spPr>
          <a:xfrm>
            <a:off x="2201933" y="4324350"/>
            <a:ext cx="4095750" cy="81915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p>
          <a:p>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62</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p:blipFill>
        <p:spPr>
          <a:xfrm>
            <a:off x="606167" y="2190752"/>
            <a:ext cx="2400617" cy="2455177"/>
          </a:xfrm>
          <a:prstGeom prst="rect">
            <a:avLst/>
          </a:prstGeom>
        </p:spPr>
      </p:pic>
      <p:sp>
        <p:nvSpPr>
          <p:cNvPr id="4" name="TextBox 3">
            <a:extLst>
              <a:ext uri="{FF2B5EF4-FFF2-40B4-BE49-F238E27FC236}">
                <a16:creationId xmlns:a16="http://schemas.microsoft.com/office/drawing/2014/main" id="{98290DAA-0752-884C-851E-C4B3579D9DF5}"/>
              </a:ext>
            </a:extLst>
          </p:cNvPr>
          <p:cNvSpPr txBox="1"/>
          <p:nvPr/>
        </p:nvSpPr>
        <p:spPr>
          <a:xfrm>
            <a:off x="3886202" y="2886077"/>
            <a:ext cx="2196692" cy="369332"/>
          </a:xfrm>
          <a:prstGeom prst="rect">
            <a:avLst/>
          </a:prstGeom>
          <a:noFill/>
        </p:spPr>
        <p:txBody>
          <a:bodyPr wrap="none" rtlCol="0">
            <a:spAutoFit/>
          </a:bodyPr>
          <a:lstStyle/>
          <a:p>
            <a:r>
              <a:rPr lang="en-US" sz="1800" dirty="0"/>
              <a:t>Derivative of the Loss</a:t>
            </a:r>
          </a:p>
        </p:txBody>
      </p:sp>
      <p:sp>
        <p:nvSpPr>
          <p:cNvPr id="10" name="TextBox 9">
            <a:extLst>
              <a:ext uri="{FF2B5EF4-FFF2-40B4-BE49-F238E27FC236}">
                <a16:creationId xmlns:a16="http://schemas.microsoft.com/office/drawing/2014/main" id="{7D670F6D-7CE6-8B44-B77F-E5BB04D3900C}"/>
              </a:ext>
            </a:extLst>
          </p:cNvPr>
          <p:cNvSpPr txBox="1"/>
          <p:nvPr/>
        </p:nvSpPr>
        <p:spPr>
          <a:xfrm>
            <a:off x="4267202" y="2423508"/>
            <a:ext cx="2741007" cy="369332"/>
          </a:xfrm>
          <a:prstGeom prst="rect">
            <a:avLst/>
          </a:prstGeom>
          <a:noFill/>
        </p:spPr>
        <p:txBody>
          <a:bodyPr wrap="none" rtlCol="0">
            <a:spAutoFit/>
          </a:bodyPr>
          <a:lstStyle/>
          <a:p>
            <a:r>
              <a:rPr lang="en-US" sz="1800" dirty="0"/>
              <a:t>Derivative of the Activation</a:t>
            </a:r>
          </a:p>
        </p:txBody>
      </p:sp>
      <p:sp>
        <p:nvSpPr>
          <p:cNvPr id="11" name="TextBox 10">
            <a:extLst>
              <a:ext uri="{FF2B5EF4-FFF2-40B4-BE49-F238E27FC236}">
                <a16:creationId xmlns:a16="http://schemas.microsoft.com/office/drawing/2014/main" id="{4E99999C-10D2-CA4D-9FD4-10E8D33BD43D}"/>
              </a:ext>
            </a:extLst>
          </p:cNvPr>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2FE8C6-7EEF-F347-924F-FB180FEE40D5}"/>
                  </a:ext>
                </a:extLst>
              </p:cNvPr>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C2FE8C6-7EEF-F347-924F-FB180FEE40D5}"/>
                  </a:ext>
                </a:extLst>
              </p:cNvPr>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a:blip r:embed="rId4"/>
                <a:stretch>
                  <a:fillRect l="-4386" r="-1754" b="-9859"/>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DED19B9-1996-7847-8D11-EC586AF70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extLst>
      <p:ext uri="{BB962C8B-B14F-4D97-AF65-F5344CB8AC3E}">
        <p14:creationId xmlns:p14="http://schemas.microsoft.com/office/powerpoint/2010/main" val="33686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8AFA-932C-9547-B581-5CEDD3131141}"/>
              </a:ext>
            </a:extLst>
          </p:cNvPr>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a:extLst>
              <a:ext uri="{FF2B5EF4-FFF2-40B4-BE49-F238E27FC236}">
                <a16:creationId xmlns:a16="http://schemas.microsoft.com/office/drawing/2014/main" id="{03827821-36EE-6D4D-B04E-A1DB46715B37}"/>
              </a:ext>
            </a:extLst>
          </p:cNvPr>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p>
          <a:p>
            <a:r>
              <a:rPr lang="en-US" dirty="0"/>
              <a:t>What about deeper networks?</a:t>
            </a:r>
          </a:p>
          <a:p>
            <a:pPr marL="428615" indent="-428615">
              <a:buFont typeface="Arial" panose="020B0604020202020204" pitchFamily="34" charset="0"/>
              <a:buChar char="•"/>
            </a:pPr>
            <a:r>
              <a:rPr lang="en-US" dirty="0"/>
              <a:t>Lots of layers, different activation functions?</a:t>
            </a:r>
          </a:p>
          <a:p>
            <a:r>
              <a:rPr lang="en-US" dirty="0"/>
              <a:t>Solution:</a:t>
            </a:r>
          </a:p>
          <a:p>
            <a:pPr marL="457200" indent="-457200">
              <a:buFont typeface="Arial" panose="020B0604020202020204" pitchFamily="34" charset="0"/>
              <a:buChar char="•"/>
            </a:pPr>
            <a:r>
              <a:rPr lang="en-US" dirty="0"/>
              <a:t>Even more use of the chain rule!! </a:t>
            </a:r>
          </a:p>
          <a:p>
            <a:pPr marL="428615" indent="-428615">
              <a:buFont typeface="Arial" panose="020B0604020202020204" pitchFamily="34" charset="0"/>
              <a:buChar char="•"/>
            </a:pPr>
            <a:r>
              <a:rPr lang="en-US" dirty="0"/>
              <a:t>Computation graphs and backward differentiation!</a:t>
            </a:r>
          </a:p>
        </p:txBody>
      </p:sp>
      <p:sp>
        <p:nvSpPr>
          <p:cNvPr id="4" name="Slide Number Placeholder 3">
            <a:extLst>
              <a:ext uri="{FF2B5EF4-FFF2-40B4-BE49-F238E27FC236}">
                <a16:creationId xmlns:a16="http://schemas.microsoft.com/office/drawing/2014/main" id="{15F41E48-B314-5141-93D7-199E1B7CB7AD}"/>
              </a:ext>
            </a:extLst>
          </p:cNvPr>
          <p:cNvSpPr>
            <a:spLocks noGrp="1"/>
          </p:cNvSpPr>
          <p:nvPr>
            <p:ph type="sldNum" sz="quarter" idx="12"/>
          </p:nvPr>
        </p:nvSpPr>
        <p:spPr/>
        <p:txBody>
          <a:bodyPr/>
          <a:lstStyle/>
          <a:p>
            <a:pPr>
              <a:defRPr/>
            </a:pPr>
            <a:fld id="{713DD8BE-556E-3440-9013-11CC5588178D}" type="slidenum">
              <a:rPr lang="en-US" smtClean="0"/>
              <a:pPr>
                <a:defRPr/>
              </a:pPr>
              <a:t>63</a:t>
            </a:fld>
            <a:endParaRPr lang="en-US"/>
          </a:p>
        </p:txBody>
      </p:sp>
    </p:spTree>
    <p:extLst>
      <p:ext uri="{BB962C8B-B14F-4D97-AF65-F5344CB8AC3E}">
        <p14:creationId xmlns:p14="http://schemas.microsoft.com/office/powerpoint/2010/main" val="3278387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2794218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383206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Why 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p>
          <a:p>
            <a:pPr marL="428615" indent="-428615">
              <a:buFont typeface="Arial" panose="020B0604020202020204" pitchFamily="34" charset="0"/>
              <a:buChar char="•"/>
            </a:pPr>
            <a:r>
              <a:rPr lang="en-US" sz="2600" dirty="0"/>
              <a:t>But the loss is computed only at the very end of the network! </a:t>
            </a:r>
          </a:p>
          <a:p>
            <a:r>
              <a:rPr lang="en-US" dirty="0"/>
              <a:t>Solution: </a:t>
            </a:r>
            <a:r>
              <a:rPr lang="en-US" b="1" dirty="0"/>
              <a:t>error backpropagation </a:t>
            </a:r>
            <a:r>
              <a:rPr lang="en-US" sz="1600" dirty="0"/>
              <a:t>(</a:t>
            </a:r>
            <a:r>
              <a:rPr lang="en-US" sz="1600" dirty="0" err="1"/>
              <a:t>Rumelhart</a:t>
            </a:r>
            <a:r>
              <a:rPr lang="en-US" sz="1600" dirty="0"/>
              <a:t>, Hinton, Williams, 1986) </a:t>
            </a:r>
          </a:p>
          <a:p>
            <a:pPr marL="428615" indent="-42861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15" indent="-428615">
              <a:buFont typeface="Arial" panose="020B0604020202020204" pitchFamily="34" charset="0"/>
              <a:buChar char="•"/>
            </a:pPr>
            <a:r>
              <a:rPr lang="en-US" sz="2600" dirty="0"/>
              <a:t>Which relies on </a:t>
            </a:r>
            <a:r>
              <a:rPr lang="en-US" sz="2600" b="1" dirty="0"/>
              <a:t>computation graphs</a:t>
            </a:r>
            <a:r>
              <a:rPr lang="en-US" sz="2600" dirty="0"/>
              <a:t>. </a:t>
            </a:r>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66</a:t>
            </a:fld>
            <a:endParaRPr lang="en-US"/>
          </a:p>
        </p:txBody>
      </p:sp>
    </p:spTree>
    <p:extLst>
      <p:ext uri="{BB962C8B-B14F-4D97-AF65-F5344CB8AC3E}">
        <p14:creationId xmlns:p14="http://schemas.microsoft.com/office/powerpoint/2010/main" val="3951793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971550" y="1657350"/>
            <a:ext cx="7315200" cy="3200400"/>
          </a:xfrm>
        </p:spPr>
        <p:txBody>
          <a:bodyPr>
            <a:normAutofit/>
          </a:bodyPr>
          <a:lstStyle/>
          <a:p>
            <a:pPr marL="0" indent="-257162"/>
            <a:r>
              <a:rPr lang="en-US" sz="3000" dirty="0"/>
              <a:t>A computation graph represents the process of computing a mathematical expression</a:t>
            </a:r>
          </a:p>
          <a:p>
            <a:pPr marL="150806" lvl="1"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67</a:t>
            </a:fld>
            <a:endParaRPr lang="en-US"/>
          </a:p>
        </p:txBody>
      </p:sp>
    </p:spTree>
    <p:extLst>
      <p:ext uri="{BB962C8B-B14F-4D97-AF65-F5344CB8AC3E}">
        <p14:creationId xmlns:p14="http://schemas.microsoft.com/office/powerpoint/2010/main" val="1875240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68</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101"/>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4451" y="2682046"/>
            <a:ext cx="6389711" cy="2341753"/>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59972" y="1215361"/>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164862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69</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099"/>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stretch>
            <a:fillRect/>
          </a:stretch>
        </p:blipFill>
        <p:spPr>
          <a:xfrm>
            <a:off x="1074761" y="2286935"/>
            <a:ext cx="6629400" cy="2859125"/>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43101" y="1218770"/>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41155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Final unit again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567536" y="2007326"/>
            <a:ext cx="4547463" cy="523220"/>
          </a:xfrm>
          <a:prstGeom prst="rect">
            <a:avLst/>
          </a:prstGeom>
          <a:noFill/>
        </p:spPr>
        <p:txBody>
          <a:bodyPr wrap="none" rtlCol="0">
            <a:spAutoFit/>
          </a:bodyPr>
          <a:lstStyle/>
          <a:p>
            <a:r>
              <a:rPr lang="en-US" sz="2800" dirty="0">
                <a:solidFill>
                  <a:srgbClr val="981535"/>
                </a:solidFill>
              </a:rPr>
              <a:t>Non-linear activation function</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7788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8C7F-8B10-8245-B619-F63507D9EE45}"/>
              </a:ext>
            </a:extLst>
          </p:cNvPr>
          <p:cNvSpPr>
            <a:spLocks noGrp="1"/>
          </p:cNvSpPr>
          <p:nvPr>
            <p:ph type="title"/>
          </p:nvPr>
        </p:nvSpPr>
        <p:spPr/>
        <p:txBody>
          <a:bodyPr>
            <a:noAutofit/>
          </a:bodyPr>
          <a:lstStyle/>
          <a:p>
            <a:r>
              <a:rPr lang="en-US" sz="3000" dirty="0"/>
              <a:t>Backwards differentiation in computation graphs</a:t>
            </a:r>
          </a:p>
        </p:txBody>
      </p:sp>
      <p:sp>
        <p:nvSpPr>
          <p:cNvPr id="3" name="Content Placeholder 2">
            <a:extLst>
              <a:ext uri="{FF2B5EF4-FFF2-40B4-BE49-F238E27FC236}">
                <a16:creationId xmlns:a16="http://schemas.microsoft.com/office/drawing/2014/main" id="{F792DEAA-9156-C94D-9572-D166001EA336}"/>
              </a:ext>
            </a:extLst>
          </p:cNvPr>
          <p:cNvSpPr>
            <a:spLocks noGrp="1"/>
          </p:cNvSpPr>
          <p:nvPr>
            <p:ph idx="1"/>
          </p:nvPr>
        </p:nvSpPr>
        <p:spPr/>
        <p:txBody>
          <a:bodyPr/>
          <a:lstStyle/>
          <a:p>
            <a:r>
              <a:rPr lang="en-US" sz="3000" dirty="0">
                <a:solidFill>
                  <a:schemeClr val="tx1"/>
                </a:solidFill>
              </a:rPr>
              <a:t>The importance of the computation graph comes from the backward pass</a:t>
            </a:r>
          </a:p>
          <a:p>
            <a:r>
              <a:rPr lang="en-US" sz="3000" dirty="0">
                <a:solidFill>
                  <a:schemeClr val="tx1"/>
                </a:solidFill>
              </a:rPr>
              <a:t>This is used to compute the derivatives that we’ll need for the weight update. </a:t>
            </a:r>
            <a:endParaRPr lang="en-US" dirty="0"/>
          </a:p>
        </p:txBody>
      </p:sp>
    </p:spTree>
    <p:extLst>
      <p:ext uri="{BB962C8B-B14F-4D97-AF65-F5344CB8AC3E}">
        <p14:creationId xmlns:p14="http://schemas.microsoft.com/office/powerpoint/2010/main" val="3743024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71</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572069" y="999976"/>
            <a:ext cx="2305050" cy="164914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FEEFF11-1C7F-9C4F-985D-339A4013EA1E}"/>
                  </a:ext>
                </a:extLst>
              </p:cNvPr>
              <p:cNvSpPr/>
              <p:nvPr/>
            </p:nvSpPr>
            <p:spPr>
              <a:xfrm>
                <a:off x="1066800" y="3861518"/>
                <a:ext cx="7594082" cy="1004699"/>
              </a:xfrm>
              <a:prstGeom prst="rect">
                <a:avLst/>
              </a:prstGeom>
            </p:spPr>
            <p:txBody>
              <a:bodyPr wrap="square">
                <a:spAutoFit/>
              </a:bodyPr>
              <a:lstStyle/>
              <a:p>
                <a:r>
                  <a:rPr lang="en-US" sz="2400" dirty="0">
                    <a:latin typeface="NimbusRomNo9L"/>
                  </a:rPr>
                  <a:t>The derivative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en>
                    </m:f>
                  </m:oMath>
                </a14:m>
                <a:r>
                  <a:rPr lang="en-US" sz="2400" dirty="0">
                    <a:latin typeface="NimbusRomNo9L"/>
                  </a:rPr>
                  <a:t>, tells us how much a small change in </a:t>
                </a:r>
                <a:r>
                  <a:rPr lang="en-US" sz="2400" i="1" dirty="0">
                    <a:latin typeface="NimbusRomNo9L"/>
                  </a:rPr>
                  <a:t>a </a:t>
                </a:r>
                <a:r>
                  <a:rPr lang="en-US" sz="2400" dirty="0">
                    <a:latin typeface="NimbusRomNo9L"/>
                  </a:rPr>
                  <a:t>affects </a:t>
                </a:r>
                <a:r>
                  <a:rPr lang="en-US" sz="2400" i="1" dirty="0">
                    <a:latin typeface="NimbusRomNo9L"/>
                  </a:rPr>
                  <a:t>L</a:t>
                </a:r>
                <a:r>
                  <a:rPr lang="en-US" sz="2400" dirty="0">
                    <a:latin typeface="NimbusRomNo9L"/>
                  </a:rPr>
                  <a:t>. </a:t>
                </a:r>
              </a:p>
            </p:txBody>
          </p:sp>
        </mc:Choice>
        <mc:Fallback xmlns="">
          <p:sp>
            <p:nvSpPr>
              <p:cNvPr id="3" name="Rectangle 2">
                <a:extLst>
                  <a:ext uri="{FF2B5EF4-FFF2-40B4-BE49-F238E27FC236}">
                    <a16:creationId xmlns:a16="http://schemas.microsoft.com/office/drawing/2014/main" id="{FFEEFF11-1C7F-9C4F-985D-339A4013EA1E}"/>
                  </a:ext>
                </a:extLst>
              </p:cNvPr>
              <p:cNvSpPr>
                <a:spLocks noRot="1" noChangeAspect="1" noMove="1" noResize="1" noEditPoints="1" noAdjustHandles="1" noChangeArrowheads="1" noChangeShapeType="1" noTextEdit="1"/>
              </p:cNvSpPr>
              <p:nvPr/>
            </p:nvSpPr>
            <p:spPr>
              <a:xfrm>
                <a:off x="1066800" y="3861518"/>
                <a:ext cx="7594082" cy="1004699"/>
              </a:xfrm>
              <a:prstGeom prst="rect">
                <a:avLst/>
              </a:prstGeom>
              <a:blipFill>
                <a:blip r:embed="rId5"/>
                <a:stretch>
                  <a:fillRect l="-1336" b="-123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295DE25-058A-414A-ADA2-C85EB7DB45BF}"/>
              </a:ext>
            </a:extLst>
          </p:cNvPr>
          <p:cNvSpPr txBox="1"/>
          <p:nvPr/>
        </p:nvSpPr>
        <p:spPr>
          <a:xfrm>
            <a:off x="1066800" y="2965550"/>
            <a:ext cx="5486400" cy="461665"/>
          </a:xfrm>
          <a:prstGeom prst="rect">
            <a:avLst/>
          </a:prstGeom>
          <a:noFill/>
        </p:spPr>
        <p:txBody>
          <a:bodyPr wrap="square" rtlCol="0">
            <a:spAutoFit/>
          </a:bodyPr>
          <a:lstStyle/>
          <a:p>
            <a:r>
              <a:rPr lang="en-US" sz="2400" dirty="0"/>
              <a:t>We want:</a:t>
            </a:r>
            <a:endParaRPr lang="en-US" sz="2400" i="1" dirty="0"/>
          </a:p>
        </p:txBody>
      </p:sp>
      <p:pic>
        <p:nvPicPr>
          <p:cNvPr id="8" name="Picture 7">
            <a:extLst>
              <a:ext uri="{FF2B5EF4-FFF2-40B4-BE49-F238E27FC236}">
                <a16:creationId xmlns:a16="http://schemas.microsoft.com/office/drawing/2014/main" id="{411899CE-1813-4841-B352-ACCB11704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2883838"/>
            <a:ext cx="2583708" cy="625091"/>
          </a:xfrm>
          <a:prstGeom prst="rect">
            <a:avLst/>
          </a:prstGeom>
        </p:spPr>
      </p:pic>
    </p:spTree>
    <p:extLst>
      <p:ext uri="{BB962C8B-B14F-4D97-AF65-F5344CB8AC3E}">
        <p14:creationId xmlns:p14="http://schemas.microsoft.com/office/powerpoint/2010/main" val="3048017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D192-870B-5346-A151-73315707964B}"/>
              </a:ext>
            </a:extLst>
          </p:cNvPr>
          <p:cNvSpPr>
            <a:spLocks noGrp="1"/>
          </p:cNvSpPr>
          <p:nvPr>
            <p:ph type="title"/>
          </p:nvPr>
        </p:nvSpPr>
        <p:spPr/>
        <p:txBody>
          <a:bodyPr/>
          <a:lstStyle/>
          <a:p>
            <a:r>
              <a:rPr lang="en-US" dirty="0"/>
              <a:t>The chain rule</a:t>
            </a:r>
          </a:p>
        </p:txBody>
      </p:sp>
      <p:sp>
        <p:nvSpPr>
          <p:cNvPr id="3" name="Content Placeholder 2">
            <a:extLst>
              <a:ext uri="{FF2B5EF4-FFF2-40B4-BE49-F238E27FC236}">
                <a16:creationId xmlns:a16="http://schemas.microsoft.com/office/drawing/2014/main" id="{AF69DF21-C9F9-B440-8289-5B12DDA9C78A}"/>
              </a:ext>
            </a:extLst>
          </p:cNvPr>
          <p:cNvSpPr>
            <a:spLocks noGrp="1"/>
          </p:cNvSpPr>
          <p:nvPr>
            <p:ph idx="1"/>
          </p:nvPr>
        </p:nvSpPr>
        <p:spPr>
          <a:xfrm>
            <a:off x="822962" y="1200150"/>
            <a:ext cx="7863839" cy="3429000"/>
          </a:xfrm>
        </p:spPr>
        <p:txBody>
          <a:bodyPr>
            <a:normAutofit lnSpcReduction="10000"/>
          </a:bodyPr>
          <a:lstStyle/>
          <a:p>
            <a:r>
              <a:rPr lang="en-US" dirty="0"/>
              <a:t>Computing the derivative of a composite function:</a:t>
            </a:r>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p>
          <a:p>
            <a:endParaRPr lang="en-US" dirty="0"/>
          </a:p>
        </p:txBody>
      </p:sp>
      <p:pic>
        <p:nvPicPr>
          <p:cNvPr id="5" name="Picture 4">
            <a:extLst>
              <a:ext uri="{FF2B5EF4-FFF2-40B4-BE49-F238E27FC236}">
                <a16:creationId xmlns:a16="http://schemas.microsoft.com/office/drawing/2014/main" id="{40351CE7-B4DD-4A46-865C-04AA9B89A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20" y="2056073"/>
            <a:ext cx="2205225" cy="801900"/>
          </a:xfrm>
          <a:prstGeom prst="rect">
            <a:avLst/>
          </a:prstGeom>
        </p:spPr>
      </p:pic>
      <p:pic>
        <p:nvPicPr>
          <p:cNvPr id="7" name="Picture 6">
            <a:extLst>
              <a:ext uri="{FF2B5EF4-FFF2-40B4-BE49-F238E27FC236}">
                <a16:creationId xmlns:a16="http://schemas.microsoft.com/office/drawing/2014/main" id="{9FF0EEAD-90BF-9245-A823-8058918C8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619" y="3342611"/>
            <a:ext cx="2940300" cy="801900"/>
          </a:xfrm>
          <a:prstGeom prst="rect">
            <a:avLst/>
          </a:prstGeom>
        </p:spPr>
      </p:pic>
    </p:spTree>
    <p:extLst>
      <p:ext uri="{BB962C8B-B14F-4D97-AF65-F5344CB8AC3E}">
        <p14:creationId xmlns:p14="http://schemas.microsoft.com/office/powerpoint/2010/main" val="12189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841CF1-404F-5645-A3DB-84D491A5D4D2}"/>
              </a:ext>
            </a:extLst>
          </p:cNvPr>
          <p:cNvPicPr>
            <a:picLocks noChangeAspect="1"/>
          </p:cNvPicPr>
          <p:nvPr/>
        </p:nvPicPr>
        <p:blipFill rotWithShape="1">
          <a:blip r:embed="rId3">
            <a:extLst>
              <a:ext uri="{28A0092B-C50C-407E-A947-70E740481C1C}">
                <a14:useLocalDpi xmlns:a14="http://schemas.microsoft.com/office/drawing/2010/main" val="0"/>
              </a:ext>
            </a:extLst>
          </a:blip>
          <a:srcRect r="15863"/>
          <a:stretch/>
        </p:blipFill>
        <p:spPr>
          <a:xfrm>
            <a:off x="3657600" y="2400301"/>
            <a:ext cx="971550" cy="893988"/>
          </a:xfrm>
          <a:prstGeom prst="rect">
            <a:avLst/>
          </a:prstGeom>
        </p:spPr>
      </p:pic>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4"/>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73</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5"/>
          <a:stretch>
            <a:fillRect/>
          </a:stretch>
        </p:blipFill>
        <p:spPr>
          <a:xfrm>
            <a:off x="381000" y="1090022"/>
            <a:ext cx="2305050" cy="1649141"/>
          </a:xfrm>
          <a:prstGeom prst="rect">
            <a:avLst/>
          </a:prstGeom>
        </p:spPr>
      </p:pic>
      <p:pic>
        <p:nvPicPr>
          <p:cNvPr id="7" name="Picture 6">
            <a:extLst>
              <a:ext uri="{FF2B5EF4-FFF2-40B4-BE49-F238E27FC236}">
                <a16:creationId xmlns:a16="http://schemas.microsoft.com/office/drawing/2014/main" id="{3F185B91-F360-B547-BB4A-D38A7CCEE754}"/>
              </a:ext>
            </a:extLst>
          </p:cNvPr>
          <p:cNvPicPr>
            <a:picLocks noChangeAspect="1"/>
          </p:cNvPicPr>
          <p:nvPr/>
        </p:nvPicPr>
        <p:blipFill rotWithShape="1">
          <a:blip r:embed="rId6">
            <a:extLst>
              <a:ext uri="{28A0092B-C50C-407E-A947-70E740481C1C}">
                <a14:useLocalDpi xmlns:a14="http://schemas.microsoft.com/office/drawing/2010/main" val="0"/>
              </a:ext>
            </a:extLst>
          </a:blip>
          <a:srcRect r="59146"/>
          <a:stretch/>
        </p:blipFill>
        <p:spPr>
          <a:xfrm>
            <a:off x="3600452" y="3355225"/>
            <a:ext cx="1129934" cy="1795953"/>
          </a:xfrm>
          <a:prstGeom prst="rect">
            <a:avLst/>
          </a:prstGeom>
        </p:spPr>
      </p:pic>
      <p:pic>
        <p:nvPicPr>
          <p:cNvPr id="9" name="Picture 8">
            <a:extLst>
              <a:ext uri="{FF2B5EF4-FFF2-40B4-BE49-F238E27FC236}">
                <a16:creationId xmlns:a16="http://schemas.microsoft.com/office/drawing/2014/main" id="{DA933CB4-8860-5843-B42B-C5F96254084E}"/>
              </a:ext>
            </a:extLst>
          </p:cNvPr>
          <p:cNvPicPr>
            <a:picLocks noChangeAspect="1"/>
          </p:cNvPicPr>
          <p:nvPr/>
        </p:nvPicPr>
        <p:blipFill rotWithShape="1">
          <a:blip r:embed="rId3">
            <a:extLst>
              <a:ext uri="{28A0092B-C50C-407E-A947-70E740481C1C}">
                <a14:useLocalDpi xmlns:a14="http://schemas.microsoft.com/office/drawing/2010/main" val="0"/>
              </a:ext>
            </a:extLst>
          </a:blip>
          <a:srcRect l="80722"/>
          <a:stretch/>
        </p:blipFill>
        <p:spPr>
          <a:xfrm>
            <a:off x="4730385" y="2375476"/>
            <a:ext cx="222615" cy="893988"/>
          </a:xfrm>
          <a:prstGeom prst="rect">
            <a:avLst/>
          </a:prstGeom>
        </p:spPr>
      </p:pic>
      <p:pic>
        <p:nvPicPr>
          <p:cNvPr id="10" name="Picture 9">
            <a:extLst>
              <a:ext uri="{FF2B5EF4-FFF2-40B4-BE49-F238E27FC236}">
                <a16:creationId xmlns:a16="http://schemas.microsoft.com/office/drawing/2014/main" id="{548E27B6-1E74-744D-950A-B3DC2A41FAC5}"/>
              </a:ext>
            </a:extLst>
          </p:cNvPr>
          <p:cNvPicPr>
            <a:picLocks noChangeAspect="1"/>
          </p:cNvPicPr>
          <p:nvPr/>
        </p:nvPicPr>
        <p:blipFill rotWithShape="1">
          <a:blip r:embed="rId6">
            <a:extLst>
              <a:ext uri="{28A0092B-C50C-407E-A947-70E740481C1C}">
                <a14:useLocalDpi xmlns:a14="http://schemas.microsoft.com/office/drawing/2010/main" val="0"/>
              </a:ext>
            </a:extLst>
          </a:blip>
          <a:srcRect l="44082"/>
          <a:stretch/>
        </p:blipFill>
        <p:spPr>
          <a:xfrm>
            <a:off x="4705350" y="3300639"/>
            <a:ext cx="1546567" cy="1795953"/>
          </a:xfrm>
          <a:prstGeom prst="rect">
            <a:avLst/>
          </a:prstGeom>
        </p:spPr>
      </p:pic>
    </p:spTree>
    <p:extLst>
      <p:ext uri="{BB962C8B-B14F-4D97-AF65-F5344CB8AC3E}">
        <p14:creationId xmlns:p14="http://schemas.microsoft.com/office/powerpoint/2010/main" val="8286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381000" y="823160"/>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74</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04800" y="1284372"/>
            <a:ext cx="2305050" cy="1649141"/>
          </a:xfrm>
          <a:prstGeom prst="rect">
            <a:avLst/>
          </a:prstGeom>
        </p:spPr>
      </p:pic>
      <p:pic>
        <p:nvPicPr>
          <p:cNvPr id="3" name="Picture 2">
            <a:extLst>
              <a:ext uri="{FF2B5EF4-FFF2-40B4-BE49-F238E27FC236}">
                <a16:creationId xmlns:a16="http://schemas.microsoft.com/office/drawing/2014/main" id="{817F3D30-89EA-B04F-B487-0A3001AB5429}"/>
              </a:ext>
            </a:extLst>
          </p:cNvPr>
          <p:cNvPicPr>
            <a:picLocks noChangeAspect="1"/>
          </p:cNvPicPr>
          <p:nvPr/>
        </p:nvPicPr>
        <p:blipFill>
          <a:blip r:embed="rId5"/>
          <a:stretch>
            <a:fillRect/>
          </a:stretch>
        </p:blipFill>
        <p:spPr>
          <a:xfrm>
            <a:off x="3200400" y="2409969"/>
            <a:ext cx="4953000" cy="2452764"/>
          </a:xfrm>
          <a:prstGeom prst="rect">
            <a:avLst/>
          </a:prstGeom>
        </p:spPr>
      </p:pic>
      <p:pic>
        <p:nvPicPr>
          <p:cNvPr id="7" name="Picture 6">
            <a:extLst>
              <a:ext uri="{FF2B5EF4-FFF2-40B4-BE49-F238E27FC236}">
                <a16:creationId xmlns:a16="http://schemas.microsoft.com/office/drawing/2014/main" id="{0F449BEE-D2C8-C74C-AC16-A9C7BEA093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72051" y="280768"/>
            <a:ext cx="2305050" cy="1496786"/>
          </a:xfrm>
          <a:prstGeom prst="rect">
            <a:avLst/>
          </a:prstGeom>
        </p:spPr>
      </p:pic>
    </p:spTree>
    <p:extLst>
      <p:ext uri="{BB962C8B-B14F-4D97-AF65-F5344CB8AC3E}">
        <p14:creationId xmlns:p14="http://schemas.microsoft.com/office/powerpoint/2010/main" val="98593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26724" y="914402"/>
            <a:ext cx="5688872" cy="3602441"/>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75</a:t>
            </a:fld>
            <a:endParaRPr lang="en-US"/>
          </a:p>
        </p:txBody>
      </p:sp>
      <p:pic>
        <p:nvPicPr>
          <p:cNvPr id="6" name="Picture 5">
            <a:extLst>
              <a:ext uri="{FF2B5EF4-FFF2-40B4-BE49-F238E27FC236}">
                <a16:creationId xmlns:a16="http://schemas.microsoft.com/office/drawing/2014/main" id="{1B6193FB-CEEC-BD4A-B272-527599D22C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3863" y="138037"/>
            <a:ext cx="1504949" cy="977240"/>
          </a:xfrm>
          <a:prstGeom prst="rect">
            <a:avLst/>
          </a:prstGeom>
        </p:spPr>
      </p:pic>
      <p:pic>
        <p:nvPicPr>
          <p:cNvPr id="8" name="Picture 7">
            <a:extLst>
              <a:ext uri="{FF2B5EF4-FFF2-40B4-BE49-F238E27FC236}">
                <a16:creationId xmlns:a16="http://schemas.microsoft.com/office/drawing/2014/main" id="{6CEB5374-E475-4841-9FAB-A95F02E8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542" y="81749"/>
            <a:ext cx="2453609" cy="1391599"/>
          </a:xfrm>
          <a:prstGeom prst="rect">
            <a:avLst/>
          </a:prstGeom>
        </p:spPr>
      </p:pic>
      <p:sp>
        <p:nvSpPr>
          <p:cNvPr id="9" name="Rectangle 8">
            <a:extLst>
              <a:ext uri="{FF2B5EF4-FFF2-40B4-BE49-F238E27FC236}">
                <a16:creationId xmlns:a16="http://schemas.microsoft.com/office/drawing/2014/main" id="{88163E57-1B6E-0D4C-AB7F-E72025AD943C}"/>
              </a:ext>
            </a:extLst>
          </p:cNvPr>
          <p:cNvSpPr/>
          <p:nvPr/>
        </p:nvSpPr>
        <p:spPr>
          <a:xfrm>
            <a:off x="2590800" y="4248150"/>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496F63-1470-B04A-A91D-45192E0DC905}"/>
              </a:ext>
            </a:extLst>
          </p:cNvPr>
          <p:cNvSpPr/>
          <p:nvPr/>
        </p:nvSpPr>
        <p:spPr>
          <a:xfrm>
            <a:off x="4604692" y="360774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0685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stretch>
            <a:fillRect/>
          </a:stretch>
        </p:blipFill>
        <p:spPr>
          <a:xfrm>
            <a:off x="1545128" y="886566"/>
            <a:ext cx="6053746" cy="4137233"/>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76</a:t>
            </a:fld>
            <a:endParaRPr lang="en-US"/>
          </a:p>
        </p:txBody>
      </p:sp>
    </p:spTree>
    <p:extLst>
      <p:ext uri="{BB962C8B-B14F-4D97-AF65-F5344CB8AC3E}">
        <p14:creationId xmlns:p14="http://schemas.microsoft.com/office/powerpoint/2010/main" val="24940065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77</a:t>
            </a:fld>
            <a:endParaRPr lang="en-US"/>
          </a:p>
        </p:txBody>
      </p:sp>
      <p:sp>
        <p:nvSpPr>
          <p:cNvPr id="8" name="Oval 7"/>
          <p:cNvSpPr/>
          <p:nvPr/>
        </p:nvSpPr>
        <p:spPr bwMode="auto">
          <a:xfrm>
            <a:off x="3153332" y="320957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9247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381932" y="1600200"/>
            <a:ext cx="457200"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68580" tIns="45720" rIns="91440" bIns="617220" numCol="1" rtlCol="0" anchor="t" anchorCtr="0" compatLnSpc="1">
            <a:prstTxWarp prst="textNoShape">
              <a:avLst/>
            </a:prstTxWarp>
            <a:noAutofit/>
          </a:bodyPr>
          <a:lstStyle/>
          <a:p>
            <a:pPr defTabSz="914355" fontAlgn="base">
              <a:spcBef>
                <a:spcPct val="0"/>
              </a:spcBef>
              <a:spcAft>
                <a:spcPct val="0"/>
              </a:spcAft>
            </a:pPr>
            <a:r>
              <a:rPr lang="en-US" sz="3000" dirty="0" err="1">
                <a:latin typeface="Times New Roman" panose="02020603050405020304" pitchFamily="18" charset="0"/>
                <a:cs typeface="Times New Roman" panose="02020603050405020304" pitchFamily="18" charset="0"/>
              </a:rPr>
              <a:t>σ</a:t>
            </a:r>
            <a:endParaRPr lang="en-US" sz="3000" dirty="0">
              <a:latin typeface="Times New Roman" panose="02020603050405020304" pitchFamily="18" charset="0"/>
              <a:cs typeface="Times New Roman" panose="02020603050405020304" pitchFamily="18" charset="0"/>
            </a:endParaRPr>
          </a:p>
        </p:txBody>
      </p:sp>
      <p:sp>
        <p:nvSpPr>
          <p:cNvPr id="13" name="Oval 12"/>
          <p:cNvSpPr/>
          <p:nvPr/>
        </p:nvSpPr>
        <p:spPr bwMode="auto">
          <a:xfrm>
            <a:off x="37629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153332" y="1988082"/>
            <a:ext cx="295555" cy="84049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3610532" y="2054632"/>
            <a:ext cx="381000" cy="773941"/>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3314977" y="2054632"/>
            <a:ext cx="295555" cy="84366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0677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26961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p:cNvCxnSpPr>
          <p:nvPr/>
        </p:nvCxnSpPr>
        <p:spPr bwMode="auto">
          <a:xfrm flipV="1">
            <a:off x="2247901" y="3049354"/>
            <a:ext cx="24560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924732" y="3304644"/>
            <a:ext cx="2286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8" idx="1"/>
          </p:cNvCxnSpPr>
          <p:nvPr/>
        </p:nvCxnSpPr>
        <p:spPr bwMode="auto">
          <a:xfrm flipH="1" flipV="1">
            <a:off x="3209128" y="3279292"/>
            <a:ext cx="1087204" cy="89266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3991532" y="3304644"/>
            <a:ext cx="3048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2924732" y="3304644"/>
            <a:ext cx="1066800" cy="867308"/>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2541127" y="2127077"/>
            <a:ext cx="8382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[2]</a:t>
            </a:r>
          </a:p>
        </p:txBody>
      </p:sp>
      <p:sp>
        <p:nvSpPr>
          <p:cNvPr id="77" name="TextBox 76"/>
          <p:cNvSpPr txBox="1"/>
          <p:nvPr/>
        </p:nvSpPr>
        <p:spPr>
          <a:xfrm>
            <a:off x="2057400" y="3435530"/>
            <a:ext cx="8763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[1]</a:t>
            </a:r>
            <a:endParaRPr lang="en-US" sz="2800" dirty="0">
              <a:solidFill>
                <a:srgbClr val="590A0E"/>
              </a:solidFill>
            </a:endParaRPr>
          </a:p>
        </p:txBody>
      </p:sp>
      <p:sp>
        <p:nvSpPr>
          <p:cNvPr id="82" name="TextBox 81"/>
          <p:cNvSpPr txBox="1"/>
          <p:nvPr/>
        </p:nvSpPr>
        <p:spPr>
          <a:xfrm>
            <a:off x="3486150" y="1108825"/>
            <a:ext cx="300082" cy="400110"/>
          </a:xfrm>
          <a:prstGeom prst="rect">
            <a:avLst/>
          </a:prstGeom>
          <a:noFill/>
        </p:spPr>
        <p:txBody>
          <a:bodyPr wrap="none" rtlCol="0">
            <a:spAutoFit/>
          </a:bodyPr>
          <a:lstStyle/>
          <a:p>
            <a:r>
              <a:rPr lang="en-US" sz="2000" dirty="0"/>
              <a:t>y</a:t>
            </a:r>
            <a:endParaRPr lang="en-US" sz="1800" dirty="0"/>
          </a:p>
        </p:txBody>
      </p:sp>
      <p:sp>
        <p:nvSpPr>
          <p:cNvPr id="83" name="TextBox 82"/>
          <p:cNvSpPr txBox="1"/>
          <p:nvPr/>
        </p:nvSpPr>
        <p:spPr>
          <a:xfrm>
            <a:off x="4070261" y="4709275"/>
            <a:ext cx="381836" cy="400110"/>
          </a:xfrm>
          <a:prstGeom prst="rect">
            <a:avLst/>
          </a:prstGeom>
          <a:noFill/>
        </p:spPr>
        <p:txBody>
          <a:bodyPr wrap="none" rtlCol="0">
            <a:spAutoFit/>
          </a:bodyPr>
          <a:lstStyle/>
          <a:p>
            <a:r>
              <a:rPr lang="en-US" sz="2000" dirty="0"/>
              <a:t>x</a:t>
            </a:r>
            <a:r>
              <a:rPr lang="en-US" sz="2000" baseline="-25000" dirty="0"/>
              <a:t>2</a:t>
            </a:r>
            <a:endParaRPr lang="en-US" sz="1800" baseline="-25000" dirty="0"/>
          </a:p>
        </p:txBody>
      </p:sp>
      <p:sp>
        <p:nvSpPr>
          <p:cNvPr id="84" name="TextBox 83"/>
          <p:cNvSpPr txBox="1"/>
          <p:nvPr/>
        </p:nvSpPr>
        <p:spPr>
          <a:xfrm>
            <a:off x="2763719" y="4684886"/>
            <a:ext cx="457200"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31" name="TextBox 30">
            <a:extLst>
              <a:ext uri="{FF2B5EF4-FFF2-40B4-BE49-F238E27FC236}">
                <a16:creationId xmlns:a16="http://schemas.microsoft.com/office/drawing/2014/main" id="{138D2CAE-9BBB-774E-BDA5-A9D6E5669DE1}"/>
              </a:ext>
            </a:extLst>
          </p:cNvPr>
          <p:cNvSpPr txBox="1"/>
          <p:nvPr/>
        </p:nvSpPr>
        <p:spPr>
          <a:xfrm>
            <a:off x="1150974" y="1653217"/>
            <a:ext cx="1907189" cy="369332"/>
          </a:xfrm>
          <a:prstGeom prst="rect">
            <a:avLst/>
          </a:prstGeom>
          <a:noFill/>
        </p:spPr>
        <p:txBody>
          <a:bodyPr wrap="none" rtlCol="0">
            <a:spAutoFit/>
          </a:bodyPr>
          <a:lstStyle/>
          <a:p>
            <a:r>
              <a:rPr lang="en-US" sz="1800" dirty="0"/>
              <a:t>Sigmoid activation</a:t>
            </a:r>
          </a:p>
        </p:txBody>
      </p:sp>
      <p:sp>
        <p:nvSpPr>
          <p:cNvPr id="58" name="TextBox 57">
            <a:extLst>
              <a:ext uri="{FF2B5EF4-FFF2-40B4-BE49-F238E27FC236}">
                <a16:creationId xmlns:a16="http://schemas.microsoft.com/office/drawing/2014/main" id="{F73C8C0D-BCAF-534D-9121-39D071F387C6}"/>
              </a:ext>
            </a:extLst>
          </p:cNvPr>
          <p:cNvSpPr txBox="1"/>
          <p:nvPr/>
        </p:nvSpPr>
        <p:spPr>
          <a:xfrm>
            <a:off x="1062694" y="2896933"/>
            <a:ext cx="1635319" cy="369332"/>
          </a:xfrm>
          <a:prstGeom prst="rect">
            <a:avLst/>
          </a:prstGeom>
          <a:noFill/>
        </p:spPr>
        <p:txBody>
          <a:bodyPr wrap="none" rtlCol="0">
            <a:spAutoFit/>
          </a:bodyPr>
          <a:lstStyle/>
          <a:p>
            <a:r>
              <a:rPr lang="en-US" sz="1800" dirty="0" err="1"/>
              <a:t>ReLU</a:t>
            </a:r>
            <a:r>
              <a:rPr lang="en-US" sz="1800" dirty="0"/>
              <a:t> activation</a:t>
            </a:r>
          </a:p>
        </p:txBody>
      </p:sp>
      <p:sp>
        <p:nvSpPr>
          <p:cNvPr id="34" name="Oval 33">
            <a:extLst>
              <a:ext uri="{FF2B5EF4-FFF2-40B4-BE49-F238E27FC236}">
                <a16:creationId xmlns:a16="http://schemas.microsoft.com/office/drawing/2014/main" id="{1775278B-A83B-294C-ACEC-2A245DEDC671}"/>
              </a:ext>
            </a:extLst>
          </p:cNvPr>
          <p:cNvSpPr/>
          <p:nvPr/>
        </p:nvSpPr>
        <p:spPr bwMode="auto">
          <a:xfrm>
            <a:off x="4972050" y="41148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35" name="Straight Arrow Connector 34">
            <a:extLst>
              <a:ext uri="{FF2B5EF4-FFF2-40B4-BE49-F238E27FC236}">
                <a16:creationId xmlns:a16="http://schemas.microsoft.com/office/drawing/2014/main" id="{25459BEC-3C1C-6A43-9DAC-1E10D285D8D5}"/>
              </a:ext>
            </a:extLst>
          </p:cNvPr>
          <p:cNvCxnSpPr>
            <a:cxnSpLocks/>
            <a:endCxn id="9" idx="4"/>
          </p:cNvCxnSpPr>
          <p:nvPr/>
        </p:nvCxnSpPr>
        <p:spPr bwMode="auto">
          <a:xfrm flipH="1" flipV="1">
            <a:off x="3153332" y="3304644"/>
            <a:ext cx="2008326" cy="7901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EB9B621E-D6AA-C246-AD2E-455A2847B45D}"/>
              </a:ext>
            </a:extLst>
          </p:cNvPr>
          <p:cNvCxnSpPr>
            <a:cxnSpLocks/>
            <a:stCxn id="34" idx="0"/>
            <a:endCxn id="13" idx="4"/>
          </p:cNvCxnSpPr>
          <p:nvPr/>
        </p:nvCxnSpPr>
        <p:spPr bwMode="auto">
          <a:xfrm flipH="1" flipV="1">
            <a:off x="3991532" y="3304644"/>
            <a:ext cx="1209118" cy="810158"/>
          </a:xfrm>
          <a:prstGeom prst="straightConnector1">
            <a:avLst/>
          </a:prstGeom>
          <a:noFill/>
          <a:ln w="9525" cap="flat" cmpd="sng" algn="ctr">
            <a:solidFill>
              <a:schemeClr val="tx1"/>
            </a:solidFill>
            <a:prstDash val="solid"/>
            <a:round/>
            <a:headEnd type="none" w="med" len="med"/>
            <a:tailEnd type="arrow"/>
          </a:ln>
          <a:effectLst/>
        </p:spPr>
      </p:cxnSp>
      <p:sp>
        <p:nvSpPr>
          <p:cNvPr id="41" name="Oval 40">
            <a:extLst>
              <a:ext uri="{FF2B5EF4-FFF2-40B4-BE49-F238E27FC236}">
                <a16:creationId xmlns:a16="http://schemas.microsoft.com/office/drawing/2014/main" id="{9A2396A9-6B58-CE44-BD2F-C4C0B19A6DFF}"/>
              </a:ext>
            </a:extLst>
          </p:cNvPr>
          <p:cNvSpPr/>
          <p:nvPr/>
        </p:nvSpPr>
        <p:spPr bwMode="auto">
          <a:xfrm>
            <a:off x="4463627" y="27432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42" name="Straight Arrow Connector 41">
            <a:extLst>
              <a:ext uri="{FF2B5EF4-FFF2-40B4-BE49-F238E27FC236}">
                <a16:creationId xmlns:a16="http://schemas.microsoft.com/office/drawing/2014/main" id="{0EBA81D7-ED82-314C-A867-C11789370D5A}"/>
              </a:ext>
            </a:extLst>
          </p:cNvPr>
          <p:cNvCxnSpPr>
            <a:cxnSpLocks/>
            <a:stCxn id="41" idx="1"/>
            <a:endCxn id="10" idx="4"/>
          </p:cNvCxnSpPr>
          <p:nvPr/>
        </p:nvCxnSpPr>
        <p:spPr bwMode="auto">
          <a:xfrm flipH="1" flipV="1">
            <a:off x="3610532" y="2054632"/>
            <a:ext cx="920050" cy="758289"/>
          </a:xfrm>
          <a:prstGeom prst="straightConnector1">
            <a:avLst/>
          </a:prstGeom>
          <a:noFill/>
          <a:ln w="9525" cap="flat" cmpd="sng" algn="ctr">
            <a:solidFill>
              <a:schemeClr val="tx1"/>
            </a:solidFill>
            <a:prstDash val="solid"/>
            <a:round/>
            <a:headEnd type="none" w="med" len="med"/>
            <a:tailEnd type="arrow"/>
          </a:ln>
          <a:effectLst/>
        </p:spPr>
      </p:cxnSp>
      <p:sp>
        <p:nvSpPr>
          <p:cNvPr id="47" name="TextBox 46">
            <a:extLst>
              <a:ext uri="{FF2B5EF4-FFF2-40B4-BE49-F238E27FC236}">
                <a16:creationId xmlns:a16="http://schemas.microsoft.com/office/drawing/2014/main" id="{FA2F9A00-9BE6-C64B-9D81-303064705980}"/>
              </a:ext>
            </a:extLst>
          </p:cNvPr>
          <p:cNvSpPr txBox="1"/>
          <p:nvPr/>
        </p:nvSpPr>
        <p:spPr>
          <a:xfrm>
            <a:off x="4859219" y="3460825"/>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[1]</a:t>
            </a:r>
          </a:p>
        </p:txBody>
      </p:sp>
      <p:sp>
        <p:nvSpPr>
          <p:cNvPr id="48" name="TextBox 47">
            <a:extLst>
              <a:ext uri="{FF2B5EF4-FFF2-40B4-BE49-F238E27FC236}">
                <a16:creationId xmlns:a16="http://schemas.microsoft.com/office/drawing/2014/main" id="{79FDBF27-75A9-8440-824D-AD69723050F1}"/>
              </a:ext>
            </a:extLst>
          </p:cNvPr>
          <p:cNvSpPr txBox="1"/>
          <p:nvPr/>
        </p:nvSpPr>
        <p:spPr>
          <a:xfrm>
            <a:off x="4296332" y="2189007"/>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[2]</a:t>
            </a:r>
            <a:endParaRPr lang="en-US" sz="2800" dirty="0">
              <a:solidFill>
                <a:srgbClr val="590A0E"/>
              </a:solidFill>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3" y="1315192"/>
            <a:ext cx="3254534" cy="2856758"/>
          </a:xfrm>
          <a:prstGeom prst="rect">
            <a:avLst/>
          </a:prstGeom>
        </p:spPr>
      </p:pic>
    </p:spTree>
    <p:extLst>
      <p:ext uri="{BB962C8B-B14F-4D97-AF65-F5344CB8AC3E}">
        <p14:creationId xmlns:p14="http://schemas.microsoft.com/office/powerpoint/2010/main" val="201979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78</a:t>
            </a:fld>
            <a:endParaRPr lang="en-US"/>
          </a:p>
        </p:txBody>
      </p: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1" y="1394092"/>
            <a:ext cx="3254534" cy="2856758"/>
          </a:xfrm>
          <a:prstGeom prst="rect">
            <a:avLst/>
          </a:prstGeom>
        </p:spPr>
      </p:pic>
      <p:pic>
        <p:nvPicPr>
          <p:cNvPr id="37" name="Picture 36">
            <a:extLst>
              <a:ext uri="{FF2B5EF4-FFF2-40B4-BE49-F238E27FC236}">
                <a16:creationId xmlns:a16="http://schemas.microsoft.com/office/drawing/2014/main" id="{F93153EE-A4B0-CE4A-9D52-AA7A574FEA6C}"/>
              </a:ext>
            </a:extLst>
          </p:cNvPr>
          <p:cNvPicPr>
            <a:picLocks noChangeAspect="1"/>
          </p:cNvPicPr>
          <p:nvPr/>
        </p:nvPicPr>
        <p:blipFill>
          <a:blip r:embed="rId4"/>
          <a:stretch>
            <a:fillRect/>
          </a:stretch>
        </p:blipFill>
        <p:spPr>
          <a:xfrm>
            <a:off x="4540478" y="3146693"/>
            <a:ext cx="2884869" cy="800100"/>
          </a:xfrm>
          <a:prstGeom prst="rect">
            <a:avLst/>
          </a:prstGeom>
        </p:spPr>
      </p:pic>
      <p:pic>
        <p:nvPicPr>
          <p:cNvPr id="40" name="Picture 39">
            <a:extLst>
              <a:ext uri="{FF2B5EF4-FFF2-40B4-BE49-F238E27FC236}">
                <a16:creationId xmlns:a16="http://schemas.microsoft.com/office/drawing/2014/main" id="{1A887EE2-6D0F-0B46-A802-4DA756EC2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37750" y="2007550"/>
            <a:ext cx="3333721" cy="731792"/>
          </a:xfrm>
          <a:prstGeom prst="rect">
            <a:avLst/>
          </a:prstGeom>
        </p:spPr>
      </p:pic>
    </p:spTree>
    <p:extLst>
      <p:ext uri="{BB962C8B-B14F-4D97-AF65-F5344CB8AC3E}">
        <p14:creationId xmlns:p14="http://schemas.microsoft.com/office/powerpoint/2010/main" val="35335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B167-6F9E-5941-86C0-904D8A9077B1}"/>
              </a:ext>
            </a:extLst>
          </p:cNvPr>
          <p:cNvSpPr>
            <a:spLocks noGrp="1"/>
          </p:cNvSpPr>
          <p:nvPr>
            <p:ph type="title"/>
          </p:nvPr>
        </p:nvSpPr>
        <p:spPr>
          <a:xfrm>
            <a:off x="800100" y="118250"/>
            <a:ext cx="7543800" cy="680397"/>
          </a:xfrm>
        </p:spPr>
        <p:txBody>
          <a:bodyPr>
            <a:normAutofit fontScale="90000"/>
          </a:bodyPr>
          <a:lstStyle/>
          <a:p>
            <a:r>
              <a:rPr lang="en-US" b="0" dirty="0"/>
              <a:t>Backward differentiation on a 2-layer network </a:t>
            </a:r>
          </a:p>
        </p:txBody>
      </p:sp>
      <p:pic>
        <p:nvPicPr>
          <p:cNvPr id="5" name="Picture 4">
            <a:extLst>
              <a:ext uri="{FF2B5EF4-FFF2-40B4-BE49-F238E27FC236}">
                <a16:creationId xmlns:a16="http://schemas.microsoft.com/office/drawing/2014/main" id="{0E41577B-915E-6748-9749-8A5D482DEDEB}"/>
              </a:ext>
            </a:extLst>
          </p:cNvPr>
          <p:cNvPicPr>
            <a:picLocks noChangeAspect="1"/>
          </p:cNvPicPr>
          <p:nvPr/>
        </p:nvPicPr>
        <p:blipFill>
          <a:blip r:embed="rId3"/>
          <a:stretch>
            <a:fillRect/>
          </a:stretch>
        </p:blipFill>
        <p:spPr>
          <a:xfrm>
            <a:off x="191813" y="1105200"/>
            <a:ext cx="8534400" cy="3577883"/>
          </a:xfrm>
          <a:prstGeom prst="rect">
            <a:avLst/>
          </a:prstGeom>
        </p:spPr>
      </p:pic>
      <p:pic>
        <p:nvPicPr>
          <p:cNvPr id="3" name="Picture 2">
            <a:extLst>
              <a:ext uri="{FF2B5EF4-FFF2-40B4-BE49-F238E27FC236}">
                <a16:creationId xmlns:a16="http://schemas.microsoft.com/office/drawing/2014/main" id="{CA9710BC-0067-894F-8CD1-60AA083EE2E8}"/>
              </a:ext>
            </a:extLst>
          </p:cNvPr>
          <p:cNvPicPr>
            <a:picLocks noChangeAspect="1"/>
          </p:cNvPicPr>
          <p:nvPr/>
        </p:nvPicPr>
        <p:blipFill>
          <a:blip r:embed="rId4"/>
          <a:stretch>
            <a:fillRect/>
          </a:stretch>
        </p:blipFill>
        <p:spPr>
          <a:xfrm>
            <a:off x="6096000" y="3244268"/>
            <a:ext cx="2057400" cy="570607"/>
          </a:xfrm>
          <a:prstGeom prst="rect">
            <a:avLst/>
          </a:prstGeom>
        </p:spPr>
      </p:pic>
      <p:pic>
        <p:nvPicPr>
          <p:cNvPr id="6" name="Picture 5">
            <a:extLst>
              <a:ext uri="{FF2B5EF4-FFF2-40B4-BE49-F238E27FC236}">
                <a16:creationId xmlns:a16="http://schemas.microsoft.com/office/drawing/2014/main" id="{A533EAA8-9BF6-1643-8CEF-5CBDCFC1DA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76600" y="1223652"/>
            <a:ext cx="2222500" cy="487865"/>
          </a:xfrm>
          <a:prstGeom prst="rect">
            <a:avLst/>
          </a:prstGeom>
        </p:spPr>
      </p:pic>
      <p:pic>
        <p:nvPicPr>
          <p:cNvPr id="7" name="Picture 6">
            <a:extLst>
              <a:ext uri="{FF2B5EF4-FFF2-40B4-BE49-F238E27FC236}">
                <a16:creationId xmlns:a16="http://schemas.microsoft.com/office/drawing/2014/main" id="{21353133-64B3-B442-B5EE-452F599C46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90800" y="4157538"/>
            <a:ext cx="2222500" cy="487865"/>
          </a:xfrm>
          <a:prstGeom prst="rect">
            <a:avLst/>
          </a:prstGeom>
        </p:spPr>
      </p:pic>
    </p:spTree>
    <p:extLst>
      <p:ext uri="{BB962C8B-B14F-4D97-AF65-F5344CB8AC3E}">
        <p14:creationId xmlns:p14="http://schemas.microsoft.com/office/powerpoint/2010/main" val="230170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1004255"/>
            <a:ext cx="7543801" cy="3657600"/>
          </a:xfrm>
        </p:spPr>
        <p:txBody>
          <a:bodyPr/>
          <a:lstStyle/>
          <a:p>
            <a:r>
              <a:rPr lang="en-US" i="1" dirty="0"/>
              <a:t>Suppose a unit has:</a:t>
            </a:r>
          </a:p>
          <a:p>
            <a:r>
              <a:rPr lang="en-US" i="1" dirty="0">
                <a:latin typeface="Courier" pitchFamily="2" charset="0"/>
              </a:rPr>
              <a:t>w </a:t>
            </a:r>
            <a:r>
              <a:rPr lang="en-US" dirty="0">
                <a:latin typeface="Courier" pitchFamily="2" charset="0"/>
              </a:rPr>
              <a:t>= [0.2,0.3,0.9] </a:t>
            </a:r>
          </a:p>
          <a:p>
            <a:r>
              <a:rPr lang="en-US" i="1" dirty="0">
                <a:latin typeface="Courier" pitchFamily="2" charset="0"/>
              </a:rPr>
              <a:t>b </a:t>
            </a:r>
            <a:r>
              <a:rPr lang="en-US" dirty="0">
                <a:latin typeface="Courier" pitchFamily="2" charset="0"/>
              </a:rPr>
              <a:t>= 0.5 </a:t>
            </a:r>
          </a:p>
          <a:p>
            <a:r>
              <a:rPr lang="en-US" dirty="0"/>
              <a:t>What happens with input x:</a:t>
            </a:r>
          </a:p>
          <a:p>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3"/>
          <a:stretch>
            <a:fillRect/>
          </a:stretch>
        </p:blipFill>
        <p:spPr>
          <a:xfrm>
            <a:off x="389498" y="3444468"/>
            <a:ext cx="2667496" cy="900713"/>
          </a:xfrm>
          <a:prstGeom prst="rect">
            <a:avLst/>
          </a:prstGeom>
        </p:spPr>
      </p:pic>
    </p:spTree>
    <p:extLst>
      <p:ext uri="{BB962C8B-B14F-4D97-AF65-F5344CB8AC3E}">
        <p14:creationId xmlns:p14="http://schemas.microsoft.com/office/powerpoint/2010/main" val="311599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D826FB-9028-C543-96E3-A3C50BD5FF75}"/>
                  </a:ext>
                </a:extLst>
              </p:cNvPr>
              <p:cNvSpPr>
                <a:spLocks noGrp="1"/>
              </p:cNvSpPr>
              <p:nvPr>
                <p:ph type="title"/>
              </p:nvPr>
            </p:nvSpPr>
            <p:spPr>
              <a:xfrm>
                <a:off x="457200" y="340238"/>
                <a:ext cx="8686800" cy="680397"/>
              </a:xfrm>
            </p:spPr>
            <p:txBody>
              <a:bodyPr>
                <a:normAutofit fontScale="90000"/>
              </a:bodyPr>
              <a:lstStyle/>
              <a:p>
                <a:r>
                  <a:rPr lang="en-US" dirty="0"/>
                  <a:t>Starting off the backward pass: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𝑧</m:t>
                        </m:r>
                      </m:den>
                    </m:f>
                  </m:oMath>
                </a14:m>
                <a:r>
                  <a:rPr lang="en-US" dirty="0"/>
                  <a:t>  </a:t>
                </a:r>
                <a:br>
                  <a:rPr lang="en-US" dirty="0"/>
                </a:br>
                <a:r>
                  <a:rPr lang="en-US" sz="2200" dirty="0"/>
                  <a:t>(I'll write </a:t>
                </a:r>
                <a14:m>
                  <m:oMath xmlns:m="http://schemas.openxmlformats.org/officeDocument/2006/math">
                    <m:r>
                      <a:rPr lang="en-US" sz="2200" i="1">
                        <a:latin typeface="Cambria Math" panose="02040503050406030204" pitchFamily="18" charset="0"/>
                      </a:rPr>
                      <m:t>𝑎</m:t>
                    </m:r>
                  </m:oMath>
                </a14:m>
                <a:r>
                  <a:rPr lang="en-US" sz="2200" dirty="0"/>
                  <a:t> f</a:t>
                </a:r>
                <a14:m>
                  <m:oMath xmlns:m="http://schemas.openxmlformats.org/officeDocument/2006/math">
                    <m:r>
                      <m:rPr>
                        <m:sty m:val="p"/>
                      </m:rPr>
                      <a:rPr lang="en-US" sz="2200" b="0" i="0" smtClean="0">
                        <a:latin typeface="Cambria Math" panose="02040503050406030204" pitchFamily="18" charset="0"/>
                      </a:rPr>
                      <m:t>or</m:t>
                    </m:r>
                    <m:r>
                      <a:rPr lang="en-US" sz="2200" b="0" i="0" smtClean="0">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[2]</m:t>
                        </m:r>
                      </m:sup>
                    </m:sSup>
                  </m:oMath>
                </a14:m>
                <a:r>
                  <a:rPr lang="en-US" sz="2200" dirty="0"/>
                  <a:t> and </a:t>
                </a:r>
                <a14:m>
                  <m:oMath xmlns:m="http://schemas.openxmlformats.org/officeDocument/2006/math">
                    <m:r>
                      <a:rPr lang="en-US" sz="2200" i="1">
                        <a:latin typeface="Cambria Math" panose="02040503050406030204" pitchFamily="18" charset="0"/>
                      </a:rPr>
                      <m:t>𝑧</m:t>
                    </m:r>
                  </m:oMath>
                </a14:m>
                <a:r>
                  <a:rPr lang="en-US" sz="2200" dirty="0"/>
                  <a:t> for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𝑧</m:t>
                        </m:r>
                      </m:e>
                      <m:sup>
                        <m:r>
                          <a:rPr lang="en-US" sz="2200" i="1">
                            <a:latin typeface="Cambria Math" panose="02040503050406030204" pitchFamily="18" charset="0"/>
                          </a:rPr>
                          <m:t>[2]</m:t>
                        </m:r>
                      </m:sup>
                    </m:sSup>
                  </m:oMath>
                </a14:m>
                <a:r>
                  <a:rPr lang="en-US" sz="2200" dirty="0"/>
                  <a:t> )</a:t>
                </a:r>
                <a:endParaRPr lang="en-US" dirty="0"/>
              </a:p>
            </p:txBody>
          </p:sp>
        </mc:Choice>
        <mc:Fallback xmlns="">
          <p:sp>
            <p:nvSpPr>
              <p:cNvPr id="2" name="Title 1">
                <a:extLst>
                  <a:ext uri="{FF2B5EF4-FFF2-40B4-BE49-F238E27FC236}">
                    <a16:creationId xmlns:a16="http://schemas.microsoft.com/office/drawing/2014/main" id="{BCD826FB-9028-C543-96E3-A3C50BD5FF75}"/>
                  </a:ext>
                </a:extLst>
              </p:cNvPr>
              <p:cNvSpPr>
                <a:spLocks noGrp="1" noRot="1" noChangeAspect="1" noMove="1" noResize="1" noEditPoints="1" noAdjustHandles="1" noChangeArrowheads="1" noChangeShapeType="1" noTextEdit="1"/>
              </p:cNvSpPr>
              <p:nvPr>
                <p:ph type="title"/>
              </p:nvPr>
            </p:nvSpPr>
            <p:spPr>
              <a:xfrm>
                <a:off x="457200" y="340238"/>
                <a:ext cx="8686800" cy="680397"/>
              </a:xfrm>
              <a:blipFill>
                <a:blip r:embed="rId3"/>
                <a:stretch>
                  <a:fillRect l="-1754" t="-45455"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3AE684-7DAD-E340-8AD5-1B529828965D}"/>
                  </a:ext>
                </a:extLst>
              </p:cNvPr>
              <p:cNvSpPr txBox="1"/>
              <p:nvPr/>
            </p:nvSpPr>
            <p:spPr>
              <a:xfrm>
                <a:off x="-323236" y="1191177"/>
                <a:ext cx="7047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m:rPr>
                              <m:nor/>
                            </m:rPr>
                            <a:rPr lang="en-US" sz="2400">
                              <a:latin typeface="Cambria Math" panose="02040503050406030204" pitchFamily="18" charset="0"/>
                            </a:rPr>
                            <m:t>y</m:t>
                          </m:r>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m:rPr>
                              <m:nor/>
                            </m:rPr>
                            <a:rPr lang="en-US" sz="2400" dirty="0"/>
                            <m:t>)</m:t>
                          </m:r>
                        </m:e>
                      </m:d>
                    </m:oMath>
                  </m:oMathPara>
                </a14:m>
                <a:endParaRPr lang="en-US" sz="2400" dirty="0"/>
              </a:p>
            </p:txBody>
          </p:sp>
        </mc:Choice>
        <mc:Fallback xmlns="">
          <p:sp>
            <p:nvSpPr>
              <p:cNvPr id="4" name="TextBox 3">
                <a:extLst>
                  <a:ext uri="{FF2B5EF4-FFF2-40B4-BE49-F238E27FC236}">
                    <a16:creationId xmlns:a16="http://schemas.microsoft.com/office/drawing/2014/main" id="{DF3AE684-7DAD-E340-8AD5-1B529828965D}"/>
                  </a:ext>
                </a:extLst>
              </p:cNvPr>
              <p:cNvSpPr txBox="1">
                <a:spLocks noRot="1" noChangeAspect="1" noMove="1" noResize="1" noEditPoints="1" noAdjustHandles="1" noChangeArrowheads="1" noChangeShapeType="1" noTextEdit="1"/>
              </p:cNvSpPr>
              <p:nvPr/>
            </p:nvSpPr>
            <p:spPr>
              <a:xfrm>
                <a:off x="-323236" y="1191177"/>
                <a:ext cx="7047271" cy="369332"/>
              </a:xfrm>
              <a:prstGeom prst="rect">
                <a:avLst/>
              </a:prstGeom>
              <a:blipFill>
                <a:blip r:embed="rId4"/>
                <a:stretch>
                  <a:fillRect t="-1333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632828-101C-3743-9CC9-1BE1A08E9604}"/>
                  </a:ext>
                </a:extLst>
              </p:cNvPr>
              <p:cNvSpPr txBox="1"/>
              <p:nvPr/>
            </p:nvSpPr>
            <p:spPr>
              <a:xfrm>
                <a:off x="-609600" y="1669018"/>
                <a:ext cx="74143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y</m:t>
                              </m:r>
                              <m:r>
                                <a:rPr lang="en-US" sz="2400">
                                  <a:latin typeface="Cambria Math" panose="02040503050406030204" pitchFamily="18" charset="0"/>
                                </a:rPr>
                                <m:t> </m:t>
                              </m:r>
                              <m:r>
                                <m:rPr>
                                  <m:sty m:val="p"/>
                                </m:rPr>
                                <a:rPr lang="en-US" sz="2400">
                                  <a:latin typeface="Cambria Math" panose="02040503050406030204" pitchFamily="18" charset="0"/>
                                </a:rPr>
                                <m:t>log</m:t>
                              </m:r>
                            </m:fName>
                            <m:e>
                              <m:r>
                                <a:rPr lang="en-US" sz="2400" i="1">
                                  <a:latin typeface="Cambria Math" panose="02040503050406030204" pitchFamily="18" charset="0"/>
                                </a:rPr>
                                <m:t>𝑎</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r>
                            <a:rPr lang="en-US" sz="2400" i="1">
                              <a:latin typeface="Cambria Math" panose="02040503050406030204" pitchFamily="18" charset="0"/>
                            </a:rPr>
                            <m:t>𝑎</m:t>
                          </m:r>
                          <m:r>
                            <a:rPr lang="en-US" sz="2400" i="1">
                              <a:latin typeface="Cambria Math" panose="02040503050406030204" pitchFamily="18" charset="0"/>
                            </a:rPr>
                            <m:t>)</m:t>
                          </m:r>
                        </m:e>
                      </m:d>
                    </m:oMath>
                  </m:oMathPara>
                </a14:m>
                <a:endParaRPr lang="en-US" sz="2400" dirty="0"/>
              </a:p>
            </p:txBody>
          </p:sp>
        </mc:Choice>
        <mc:Fallback xmlns="">
          <p:sp>
            <p:nvSpPr>
              <p:cNvPr id="5" name="TextBox 4">
                <a:extLst>
                  <a:ext uri="{FF2B5EF4-FFF2-40B4-BE49-F238E27FC236}">
                    <a16:creationId xmlns:a16="http://schemas.microsoft.com/office/drawing/2014/main" id="{EB632828-101C-3743-9CC9-1BE1A08E9604}"/>
                  </a:ext>
                </a:extLst>
              </p:cNvPr>
              <p:cNvSpPr txBox="1">
                <a:spLocks noRot="1" noChangeAspect="1" noMove="1" noResize="1" noEditPoints="1" noAdjustHandles="1" noChangeArrowheads="1" noChangeShapeType="1" noTextEdit="1"/>
              </p:cNvSpPr>
              <p:nvPr/>
            </p:nvSpPr>
            <p:spPr>
              <a:xfrm>
                <a:off x="-609600" y="1669018"/>
                <a:ext cx="7414321" cy="369332"/>
              </a:xfrm>
              <a:prstGeom prst="rect">
                <a:avLst/>
              </a:prstGeom>
              <a:blipFill>
                <a:blip r:embed="rId5"/>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E3C5E-37AB-4341-898A-A0FF01BF6356}"/>
                  </a:ext>
                </a:extLst>
              </p:cNvPr>
              <p:cNvSpPr txBox="1"/>
              <p:nvPr/>
            </p:nvSpPr>
            <p:spPr>
              <a:xfrm>
                <a:off x="1066800" y="2038828"/>
                <a:ext cx="7911726" cy="543034"/>
              </a:xfrm>
              <a:prstGeom prst="rect">
                <a:avLst/>
              </a:prstGeom>
              <a:noFill/>
            </p:spPr>
            <p:txBody>
              <a:bodyPr wrap="squar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rPr>
                          <m:t>𝑧</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oMath>
                </a14:m>
                <a:endParaRPr lang="en-US" sz="2400" dirty="0"/>
              </a:p>
            </p:txBody>
          </p:sp>
        </mc:Choice>
        <mc:Fallback xmlns="">
          <p:sp>
            <p:nvSpPr>
              <p:cNvPr id="6" name="TextBox 5">
                <a:extLst>
                  <a:ext uri="{FF2B5EF4-FFF2-40B4-BE49-F238E27FC236}">
                    <a16:creationId xmlns:a16="http://schemas.microsoft.com/office/drawing/2014/main" id="{516E3C5E-37AB-4341-898A-A0FF01BF6356}"/>
                  </a:ext>
                </a:extLst>
              </p:cNvPr>
              <p:cNvSpPr txBox="1">
                <a:spLocks noRot="1" noChangeAspect="1" noMove="1" noResize="1" noEditPoints="1" noAdjustHandles="1" noChangeArrowheads="1" noChangeShapeType="1" noTextEdit="1"/>
              </p:cNvSpPr>
              <p:nvPr/>
            </p:nvSpPr>
            <p:spPr>
              <a:xfrm>
                <a:off x="1066800" y="2038828"/>
                <a:ext cx="7911726" cy="543034"/>
              </a:xfrm>
              <a:prstGeom prst="rect">
                <a:avLst/>
              </a:prstGeom>
              <a:blipFill>
                <a:blip r:embed="rId6"/>
                <a:stretch>
                  <a:fillRect l="-11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59117-CF84-8848-9E18-B8D9B949B9FA}"/>
                  </a:ext>
                </a:extLst>
              </p:cNvPr>
              <p:cNvSpPr txBox="1"/>
              <p:nvPr/>
            </p:nvSpPr>
            <p:spPr>
              <a:xfrm>
                <a:off x="491613" y="2766876"/>
                <a:ext cx="6071419" cy="795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𝑎</m:t>
                          </m:r>
                        </m:den>
                      </m:f>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r>
                            <a:rPr lang="en-US" sz="2000">
                              <a:latin typeface="Cambria Math" panose="02040503050406030204" pitchFamily="18" charset="0"/>
                            </a:rPr>
                            <m:t>+(1−</m:t>
                          </m:r>
                          <m:r>
                            <m:rPr>
                              <m:sty m:val="p"/>
                            </m:rPr>
                            <a:rPr lang="en-US" sz="2000">
                              <a:latin typeface="Cambria Math" panose="02040503050406030204" pitchFamily="18" charset="0"/>
                            </a:rPr>
                            <m:t>y</m:t>
                          </m:r>
                          <m:r>
                            <a:rPr lang="en-US" sz="2000">
                              <a:latin typeface="Cambria Math" panose="02040503050406030204" pitchFamily="18" charset="0"/>
                            </a:rPr>
                            <m:t>)</m:t>
                          </m:r>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oMath>
                  </m:oMathPara>
                </a14:m>
                <a:endParaRPr lang="en-US" sz="2000" dirty="0"/>
              </a:p>
            </p:txBody>
          </p:sp>
        </mc:Choice>
        <mc:Fallback xmlns="">
          <p:sp>
            <p:nvSpPr>
              <p:cNvPr id="7" name="TextBox 6">
                <a:extLst>
                  <a:ext uri="{FF2B5EF4-FFF2-40B4-BE49-F238E27FC236}">
                    <a16:creationId xmlns:a16="http://schemas.microsoft.com/office/drawing/2014/main" id="{07359117-CF84-8848-9E18-B8D9B949B9FA}"/>
                  </a:ext>
                </a:extLst>
              </p:cNvPr>
              <p:cNvSpPr txBox="1">
                <a:spLocks noRot="1" noChangeAspect="1" noMove="1" noResize="1" noEditPoints="1" noAdjustHandles="1" noChangeArrowheads="1" noChangeShapeType="1" noTextEdit="1"/>
              </p:cNvSpPr>
              <p:nvPr/>
            </p:nvSpPr>
            <p:spPr>
              <a:xfrm>
                <a:off x="491613" y="2766876"/>
                <a:ext cx="6071419" cy="7954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2052D-C2ED-3048-AE26-6FCC0C1801E7}"/>
                  </a:ext>
                </a:extLst>
              </p:cNvPr>
              <p:cNvSpPr txBox="1"/>
              <p:nvPr/>
            </p:nvSpPr>
            <p:spPr>
              <a:xfrm>
                <a:off x="152400" y="3429923"/>
                <a:ext cx="7911726" cy="691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rPr>
                                    <m:t>𝑎</m:t>
                                  </m:r>
                                </m:den>
                              </m:f>
                            </m:e>
                          </m:d>
                          <m:r>
                            <a:rPr lang="en-US" sz="2000">
                              <a:latin typeface="Cambria Math" panose="02040503050406030204" pitchFamily="18" charset="0"/>
                            </a:rPr>
                            <m:t>+</m:t>
                          </m:r>
                          <m:d>
                            <m:dPr>
                              <m:ctrlPr>
                                <a:rPr lang="en-US" sz="2000" i="1">
                                  <a:latin typeface="Cambria Math" panose="02040503050406030204" pitchFamily="18" charset="0"/>
                                </a:rPr>
                              </m:ctrlPr>
                            </m:dPr>
                            <m:e>
                              <m:r>
                                <a:rPr lang="en-US" sz="2000">
                                  <a:latin typeface="Cambria Math" panose="02040503050406030204" pitchFamily="18" charset="0"/>
                                </a:rPr>
                                <m:t>1−</m:t>
                              </m:r>
                              <m:r>
                                <m:rPr>
                                  <m:sty m:val="p"/>
                                </m:rPr>
                                <a:rPr lang="en-US" sz="2000">
                                  <a:latin typeface="Cambria Math" panose="02040503050406030204" pitchFamily="18" charset="0"/>
                                </a:rPr>
                                <m:t>y</m:t>
                              </m:r>
                            </m:e>
                          </m:d>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d>
                            <m:dPr>
                              <m:ctrlPr>
                                <a:rPr lang="en-US" sz="2000" i="1">
                                  <a:latin typeface="Cambria Math" panose="02040503050406030204" pitchFamily="18" charset="0"/>
                                </a:rPr>
                              </m:ctrlPr>
                            </m:dPr>
                            <m:e>
                              <m:r>
                                <a:rPr lang="en-US" sz="2000">
                                  <a:latin typeface="Cambria Math" panose="02040503050406030204" pitchFamily="18" charset="0"/>
                                </a:rPr>
                                <m:t>−1</m:t>
                              </m:r>
                            </m:e>
                          </m:d>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𝑦</m:t>
                              </m:r>
                            </m:num>
                            <m:den>
                              <m:r>
                                <a:rPr lang="en-US" sz="2000" i="1">
                                  <a:latin typeface="Cambria Math" panose="02040503050406030204" pitchFamily="18" charset="0"/>
                                </a:rPr>
                                <m:t>𝑎</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𝑦</m:t>
                              </m:r>
                              <m:r>
                                <a:rPr lang="en-US" sz="2000" i="1">
                                  <a:latin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e>
                      </m:d>
                    </m:oMath>
                  </m:oMathPara>
                </a14:m>
                <a:endParaRPr lang="en-US" sz="2000" dirty="0"/>
              </a:p>
            </p:txBody>
          </p:sp>
        </mc:Choice>
        <mc:Fallback xmlns="">
          <p:sp>
            <p:nvSpPr>
              <p:cNvPr id="8" name="TextBox 7">
                <a:extLst>
                  <a:ext uri="{FF2B5EF4-FFF2-40B4-BE49-F238E27FC236}">
                    <a16:creationId xmlns:a16="http://schemas.microsoft.com/office/drawing/2014/main" id="{5E42052D-C2ED-3048-AE26-6FCC0C1801E7}"/>
                  </a:ext>
                </a:extLst>
              </p:cNvPr>
              <p:cNvSpPr txBox="1">
                <a:spLocks noRot="1" noChangeAspect="1" noMove="1" noResize="1" noEditPoints="1" noAdjustHandles="1" noChangeArrowheads="1" noChangeShapeType="1" noTextEdit="1"/>
              </p:cNvSpPr>
              <p:nvPr/>
            </p:nvSpPr>
            <p:spPr>
              <a:xfrm>
                <a:off x="152400" y="3429923"/>
                <a:ext cx="7911726" cy="6915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C975A8-BC28-4E47-8E13-108C878C2970}"/>
                  </a:ext>
                </a:extLst>
              </p:cNvPr>
              <p:cNvSpPr txBox="1"/>
              <p:nvPr/>
            </p:nvSpPr>
            <p:spPr>
              <a:xfrm>
                <a:off x="605466" y="4286603"/>
                <a:ext cx="2594933"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B2C975A8-BC28-4E47-8E13-108C878C2970}"/>
                  </a:ext>
                </a:extLst>
              </p:cNvPr>
              <p:cNvSpPr txBox="1">
                <a:spLocks noRot="1" noChangeAspect="1" noMove="1" noResize="1" noEditPoints="1" noAdjustHandles="1" noChangeArrowheads="1" noChangeShapeType="1" noTextEdit="1"/>
              </p:cNvSpPr>
              <p:nvPr/>
            </p:nvSpPr>
            <p:spPr>
              <a:xfrm>
                <a:off x="605466" y="4286603"/>
                <a:ext cx="2594933" cy="702244"/>
              </a:xfrm>
              <a:prstGeom prst="rect">
                <a:avLst/>
              </a:prstGeom>
              <a:blipFill>
                <a:blip r:embed="rId9"/>
                <a:stretch>
                  <a:fillRect t="-178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B087DC-F3A1-8446-9390-A23D25456966}"/>
                  </a:ext>
                </a:extLst>
              </p:cNvPr>
              <p:cNvSpPr txBox="1"/>
              <p:nvPr/>
            </p:nvSpPr>
            <p:spPr>
              <a:xfrm>
                <a:off x="3352800" y="4318641"/>
                <a:ext cx="5185734" cy="710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𝑦</m:t>
                              </m:r>
                            </m:num>
                            <m:den>
                              <m:r>
                                <a:rPr lang="en-US" sz="2400" i="1">
                                  <a:latin typeface="Cambria Math" panose="02040503050406030204" pitchFamily="18" charset="0"/>
                                </a:rPr>
                                <m:t>𝑎</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𝑦</m:t>
                              </m:r>
                              <m:r>
                                <a:rPr lang="en-US" sz="2400" i="1">
                                  <a:latin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rPr>
                                <m:t>𝑎</m:t>
                              </m:r>
                            </m:den>
                          </m:f>
                        </m:e>
                      </m:d>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y</m:t>
                      </m:r>
                    </m:oMath>
                  </m:oMathPara>
                </a14:m>
                <a:endParaRPr lang="en-US" sz="2400" dirty="0"/>
              </a:p>
            </p:txBody>
          </p:sp>
        </mc:Choice>
        <mc:Fallback xmlns="">
          <p:sp>
            <p:nvSpPr>
              <p:cNvPr id="10" name="TextBox 9">
                <a:extLst>
                  <a:ext uri="{FF2B5EF4-FFF2-40B4-BE49-F238E27FC236}">
                    <a16:creationId xmlns:a16="http://schemas.microsoft.com/office/drawing/2014/main" id="{91B087DC-F3A1-8446-9390-A23D25456966}"/>
                  </a:ext>
                </a:extLst>
              </p:cNvPr>
              <p:cNvSpPr txBox="1">
                <a:spLocks noRot="1" noChangeAspect="1" noMove="1" noResize="1" noEditPoints="1" noAdjustHandles="1" noChangeArrowheads="1" noChangeShapeType="1" noTextEdit="1"/>
              </p:cNvSpPr>
              <p:nvPr/>
            </p:nvSpPr>
            <p:spPr>
              <a:xfrm>
                <a:off x="3352800" y="4318641"/>
                <a:ext cx="5185734" cy="710131"/>
              </a:xfrm>
              <a:prstGeom prst="rect">
                <a:avLst/>
              </a:prstGeom>
              <a:blipFill>
                <a:blip r:embed="rId10"/>
                <a:stretch>
                  <a:fillRect b="-1403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DE13F98-D0DF-C043-88F2-37E1C03382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4137" y="18870"/>
            <a:ext cx="1669863" cy="1465769"/>
          </a:xfrm>
          <a:prstGeom prst="rect">
            <a:avLst/>
          </a:prstGeom>
        </p:spPr>
      </p:pic>
    </p:spTree>
    <p:extLst>
      <p:ext uri="{BB962C8B-B14F-4D97-AF65-F5344CB8AC3E}">
        <p14:creationId xmlns:p14="http://schemas.microsoft.com/office/powerpoint/2010/main" val="18508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EA1-CF7A-E04D-8E63-2937EF20F166}"/>
              </a:ext>
            </a:extLst>
          </p:cNvPr>
          <p:cNvSpPr>
            <a:spLocks noGrp="1"/>
          </p:cNvSpPr>
          <p:nvPr>
            <p:ph type="title"/>
          </p:nvPr>
        </p:nvSpPr>
        <p:spPr/>
        <p:txBody>
          <a:bodyPr/>
          <a:lstStyle/>
          <a:p>
            <a:r>
              <a:rPr lang="en-US" b="0" dirty="0"/>
              <a:t>Summary</a:t>
            </a:r>
          </a:p>
        </p:txBody>
      </p:sp>
      <p:sp>
        <p:nvSpPr>
          <p:cNvPr id="3" name="Content Placeholder 2">
            <a:extLst>
              <a:ext uri="{FF2B5EF4-FFF2-40B4-BE49-F238E27FC236}">
                <a16:creationId xmlns:a16="http://schemas.microsoft.com/office/drawing/2014/main" id="{8900969D-7B0E-3546-BA7D-39E7EFF3B4CC}"/>
              </a:ext>
            </a:extLst>
          </p:cNvPr>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p>
          <a:p>
            <a:pPr marL="428615" indent="-428615">
              <a:buFont typeface="Arial" panose="020B0604020202020204" pitchFamily="34" charset="0"/>
              <a:buChar char="•"/>
            </a:pPr>
            <a:r>
              <a:rPr lang="en-US" sz="2400" dirty="0"/>
              <a:t>But loss is computed only at the very end of the network! </a:t>
            </a:r>
          </a:p>
          <a:p>
            <a:r>
              <a:rPr lang="en-US" sz="2400" dirty="0"/>
              <a:t>Solution: </a:t>
            </a:r>
            <a:r>
              <a:rPr lang="en-US" sz="2400" b="1" dirty="0"/>
              <a:t>backward differentiation</a:t>
            </a:r>
          </a:p>
          <a:p>
            <a:r>
              <a:rPr lang="en-US" sz="2400" dirty="0"/>
              <a:t>Given a computation graph and the derivatives of all the functions in it we can automatically compute the derivative of the loss with respect to these early weights.</a:t>
            </a:r>
          </a:p>
          <a:p>
            <a:endParaRPr lang="en-US" sz="2400" dirty="0"/>
          </a:p>
        </p:txBody>
      </p:sp>
      <p:sp>
        <p:nvSpPr>
          <p:cNvPr id="4" name="Slide Number Placeholder 3">
            <a:extLst>
              <a:ext uri="{FF2B5EF4-FFF2-40B4-BE49-F238E27FC236}">
                <a16:creationId xmlns:a16="http://schemas.microsoft.com/office/drawing/2014/main" id="{C148F525-A843-634D-A705-01D8908C04B7}"/>
              </a:ext>
            </a:extLst>
          </p:cNvPr>
          <p:cNvSpPr>
            <a:spLocks noGrp="1"/>
          </p:cNvSpPr>
          <p:nvPr>
            <p:ph type="sldNum" sz="quarter" idx="12"/>
          </p:nvPr>
        </p:nvSpPr>
        <p:spPr/>
        <p:txBody>
          <a:bodyPr/>
          <a:lstStyle/>
          <a:p>
            <a:pPr>
              <a:defRPr/>
            </a:pPr>
            <a:fld id="{713DD8BE-556E-3440-9013-11CC5588178D}" type="slidenum">
              <a:rPr lang="en-US" smtClean="0"/>
              <a:pPr>
                <a:defRPr/>
              </a:pPr>
              <a:t>81</a:t>
            </a:fld>
            <a:endParaRPr lang="en-US"/>
          </a:p>
        </p:txBody>
      </p:sp>
    </p:spTree>
    <p:extLst>
      <p:ext uri="{BB962C8B-B14F-4D97-AF65-F5344CB8AC3E}">
        <p14:creationId xmlns:p14="http://schemas.microsoft.com/office/powerpoint/2010/main" val="12164388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387019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798320"/>
            <a:ext cx="7543801" cy="3863535"/>
          </a:xfrm>
        </p:spPr>
        <p:txBody>
          <a:bodyPr/>
          <a:lstStyle/>
          <a:p>
            <a:r>
              <a:rPr lang="en-US" i="1" dirty="0"/>
              <a:t>Suppose a unit has:</a:t>
            </a:r>
          </a:p>
          <a:p>
            <a:pPr marL="728645" indent="0"/>
            <a:r>
              <a:rPr lang="en-US" i="1" dirty="0">
                <a:latin typeface="Courier" pitchFamily="2" charset="0"/>
              </a:rPr>
              <a:t>w </a:t>
            </a:r>
            <a:r>
              <a:rPr lang="en-US" dirty="0">
                <a:latin typeface="Courier" pitchFamily="2" charset="0"/>
              </a:rPr>
              <a:t>= [0.2,0.3,0.9] </a:t>
            </a:r>
          </a:p>
          <a:p>
            <a:pPr marL="728645" indent="0"/>
            <a:r>
              <a:rPr lang="en-US" i="1" dirty="0">
                <a:latin typeface="Courier" pitchFamily="2" charset="0"/>
              </a:rPr>
              <a:t>b </a:t>
            </a:r>
            <a:r>
              <a:rPr lang="en-US" dirty="0">
                <a:latin typeface="Courier" pitchFamily="2" charset="0"/>
              </a:rPr>
              <a:t>= 0.5 </a:t>
            </a:r>
          </a:p>
          <a:p>
            <a:r>
              <a:rPr lang="en-US" dirty="0"/>
              <a:t>What happens with the following input x?</a:t>
            </a:r>
          </a:p>
          <a:p>
            <a:r>
              <a:rPr lang="en-US" i="1" dirty="0">
                <a:latin typeface="Courier" pitchFamily="2" charset="0"/>
              </a:rPr>
              <a:t>		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spTree>
    <p:extLst>
      <p:ext uri="{BB962C8B-B14F-4D97-AF65-F5344CB8AC3E}">
        <p14:creationId xmlns:p14="http://schemas.microsoft.com/office/powerpoint/2010/main" val="1749341950"/>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48266</TotalTime>
  <Words>6790</Words>
  <Application>Microsoft Macintosh PowerPoint</Application>
  <PresentationFormat>On-screen Show (16:9)</PresentationFormat>
  <Paragraphs>805</Paragraphs>
  <Slides>82</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Arial</vt:lpstr>
      <vt:lpstr>Calibri</vt:lpstr>
      <vt:lpstr>Calibri Light</vt:lpstr>
      <vt:lpstr>Cambria Math</vt:lpstr>
      <vt:lpstr>Courier</vt:lpstr>
      <vt:lpstr>NimbusRomNo9L</vt:lpstr>
      <vt:lpstr>Tahoma</vt:lpstr>
      <vt:lpstr>Times New Roman</vt:lpstr>
      <vt:lpstr>1_Retrospect</vt:lpstr>
      <vt:lpstr>Simple Neural Networks and Neural Language Models</vt:lpstr>
      <vt:lpstr>This is in your brain</vt:lpstr>
      <vt:lpstr>Neural Network Unit This is not in your brain</vt:lpstr>
      <vt:lpstr>Neural unit</vt:lpstr>
      <vt:lpstr>Non-Linear Activation Functions</vt:lpstr>
      <vt:lpstr>Final function the unit is computing</vt:lpstr>
      <vt:lpstr>Final unit again</vt:lpstr>
      <vt:lpstr>An example</vt:lpstr>
      <vt:lpstr>An example</vt:lpstr>
      <vt:lpstr>An example</vt:lpstr>
      <vt:lpstr>An example</vt:lpstr>
      <vt:lpstr>Non-Linear Activation Functions besides sigmoid</vt:lpstr>
      <vt:lpstr>Simple Neural Networks and Neural Language Models</vt:lpstr>
      <vt:lpstr>Simple Neural Networks and Neural Language Models</vt:lpstr>
      <vt:lpstr>The XOR problem</vt:lpstr>
      <vt:lpstr>Perceptrons</vt:lpstr>
      <vt:lpstr>Easy to build AND or OR with perceptrons</vt:lpstr>
      <vt:lpstr>Easy to build AND or OR with perceptrons</vt:lpstr>
      <vt:lpstr>Easy to build AND or OR with perceptrons</vt:lpstr>
      <vt:lpstr>Not possible to capture XOR with perceptrons</vt:lpstr>
      <vt:lpstr>Why? Perceptrons are linear classifiers</vt:lpstr>
      <vt:lpstr>Decision boundaries</vt:lpstr>
      <vt:lpstr>Solution to the XOR problem</vt:lpstr>
      <vt:lpstr>Solution to the XOR problem</vt:lpstr>
      <vt:lpstr>The hidden representation h</vt:lpstr>
      <vt:lpstr>XOR</vt:lpstr>
      <vt:lpstr>Simple Neural Networks and Neural Language Models</vt:lpstr>
      <vt:lpstr>Simple Neural Networks and Neural Language Models</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scalar output</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Simple Neural Networks and Neural Language Models</vt:lpstr>
      <vt:lpstr>Simple Neural Networks and Neural Language Models</vt:lpstr>
      <vt:lpstr>Use cases for feedforward networks</vt:lpstr>
      <vt:lpstr>Classification: Sentiment Analysis</vt:lpstr>
      <vt:lpstr>Sentiment Features</vt:lpstr>
      <vt:lpstr>Feedforward nets for simple classification</vt:lpstr>
      <vt:lpstr>Even better: representation learning</vt:lpstr>
      <vt:lpstr>Neural Net Classification with embeddings as input features!</vt:lpstr>
      <vt:lpstr>Issue: texts come in different sizes</vt:lpstr>
      <vt:lpstr>Reminder: Multiclass Outputs</vt:lpstr>
      <vt:lpstr>Neural Language Models (LMs)</vt:lpstr>
      <vt:lpstr>Simple feedforward Neural Language Models</vt:lpstr>
      <vt:lpstr>Neural Language Model </vt:lpstr>
      <vt:lpstr>Why Neural LMs work better than N-gram LMs</vt:lpstr>
      <vt:lpstr>Simple Neural Networks and Neural Language Models</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Simple Neural Networks and Neural Language Models</vt:lpstr>
      <vt:lpstr>Simple Neural Networks and Neural Language Models</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Backward differentiation on a two layer network</vt:lpstr>
      <vt:lpstr>Backward differentiation on a two layer network</vt:lpstr>
      <vt:lpstr>Backward differentiation on a 2-layer network </vt:lpstr>
      <vt:lpstr>Starting off the backward pass: ∂L/∂z   (I'll write a for a^([2]) and z for z^([2]) )</vt:lpstr>
      <vt:lpstr>Summary</vt:lpstr>
      <vt:lpstr>Simple Neural Networks and Neural Language Models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subject>Speech and Language Processing</dc:subject>
  <dc:creator>Dan Jurafsky</dc:creator>
  <cp:keywords/>
  <dc:description/>
  <cp:lastModifiedBy>Wijaya, Derry</cp:lastModifiedBy>
  <cp:revision>1998</cp:revision>
  <cp:lastPrinted>2021-04-28T21:12:31Z</cp:lastPrinted>
  <dcterms:created xsi:type="dcterms:W3CDTF">2009-06-12T17:14:38Z</dcterms:created>
  <dcterms:modified xsi:type="dcterms:W3CDTF">2022-03-16T23:38:16Z</dcterms:modified>
  <cp:category/>
</cp:coreProperties>
</file>